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92" r:id="rId3"/>
    <p:sldId id="257" r:id="rId4"/>
    <p:sldId id="324" r:id="rId5"/>
    <p:sldId id="319" r:id="rId6"/>
    <p:sldId id="294" r:id="rId7"/>
    <p:sldId id="295" r:id="rId8"/>
    <p:sldId id="318" r:id="rId9"/>
    <p:sldId id="323" r:id="rId10"/>
    <p:sldId id="299" r:id="rId11"/>
    <p:sldId id="321" r:id="rId12"/>
    <p:sldId id="322" r:id="rId13"/>
    <p:sldId id="296" r:id="rId14"/>
    <p:sldId id="298" r:id="rId15"/>
    <p:sldId id="320" r:id="rId16"/>
    <p:sldId id="297" r:id="rId17"/>
    <p:sldId id="293" r:id="rId18"/>
    <p:sldId id="258" r:id="rId19"/>
    <p:sldId id="259" r:id="rId20"/>
    <p:sldId id="300" r:id="rId21"/>
    <p:sldId id="285" r:id="rId22"/>
    <p:sldId id="263" r:id="rId23"/>
    <p:sldId id="260" r:id="rId24"/>
    <p:sldId id="261" r:id="rId25"/>
    <p:sldId id="301" r:id="rId26"/>
    <p:sldId id="264" r:id="rId27"/>
    <p:sldId id="262" r:id="rId28"/>
    <p:sldId id="302" r:id="rId29"/>
    <p:sldId id="266" r:id="rId30"/>
    <p:sldId id="268" r:id="rId31"/>
    <p:sldId id="303" r:id="rId32"/>
    <p:sldId id="267" r:id="rId33"/>
    <p:sldId id="269" r:id="rId34"/>
    <p:sldId id="304" r:id="rId35"/>
    <p:sldId id="270" r:id="rId36"/>
    <p:sldId id="271" r:id="rId37"/>
    <p:sldId id="305" r:id="rId38"/>
    <p:sldId id="272" r:id="rId39"/>
    <p:sldId id="273" r:id="rId40"/>
    <p:sldId id="306" r:id="rId41"/>
    <p:sldId id="274" r:id="rId42"/>
    <p:sldId id="284" r:id="rId43"/>
    <p:sldId id="313" r:id="rId44"/>
    <p:sldId id="307" r:id="rId45"/>
    <p:sldId id="286" r:id="rId46"/>
    <p:sldId id="282" r:id="rId47"/>
    <p:sldId id="308" r:id="rId48"/>
    <p:sldId id="291" r:id="rId49"/>
    <p:sldId id="275" r:id="rId50"/>
    <p:sldId id="309" r:id="rId51"/>
    <p:sldId id="276" r:id="rId52"/>
    <p:sldId id="310" r:id="rId53"/>
    <p:sldId id="287" r:id="rId54"/>
    <p:sldId id="277" r:id="rId55"/>
    <p:sldId id="311" r:id="rId56"/>
    <p:sldId id="278" r:id="rId57"/>
    <p:sldId id="312" r:id="rId58"/>
    <p:sldId id="283" r:id="rId59"/>
    <p:sldId id="279" r:id="rId60"/>
    <p:sldId id="328" r:id="rId61"/>
    <p:sldId id="329" r:id="rId62"/>
    <p:sldId id="314" r:id="rId63"/>
    <p:sldId id="288" r:id="rId64"/>
    <p:sldId id="326" r:id="rId65"/>
    <p:sldId id="281" r:id="rId66"/>
    <p:sldId id="327" r:id="rId67"/>
    <p:sldId id="315" r:id="rId68"/>
    <p:sldId id="290" r:id="rId69"/>
    <p:sldId id="325" r:id="rId70"/>
    <p:sldId id="316" r:id="rId71"/>
    <p:sldId id="317" r:id="rId72"/>
    <p:sldId id="330" r:id="rId73"/>
  </p:sldIdLst>
  <p:sldSz cx="12192000" cy="6858000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752475" y="744538"/>
            <a:ext cx="10674350" cy="5349875"/>
            <a:chOff x="752858" y="744469"/>
            <a:chExt cx="10674117" cy="5349671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>
                <a:cxn ang="0">
                  <a:pos x="8761" y="0"/>
                </a:cxn>
                <a:cxn ang="0">
                  <a:pos x="10000" y="0"/>
                </a:cxn>
                <a:cxn ang="0">
                  <a:pos x="10000" y="10000"/>
                </a:cxn>
                <a:cxn ang="0">
                  <a:pos x="0" y="10000"/>
                </a:cxn>
                <a:cxn ang="0">
                  <a:pos x="0" y="9126"/>
                </a:cxn>
                <a:cxn ang="0">
                  <a:pos x="8761" y="9127"/>
                </a:cxn>
                <a:cxn ang="0">
                  <a:pos x="8761" y="0"/>
                </a:cxn>
              </a:cxnLst>
              <a:rect l="0" t="0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>
                <a:cxn ang="0">
                  <a:pos x="8763" y="0"/>
                </a:cxn>
                <a:cxn ang="0">
                  <a:pos x="10002" y="0"/>
                </a:cxn>
                <a:cxn ang="0">
                  <a:pos x="10002" y="10000"/>
                </a:cxn>
                <a:cxn ang="0">
                  <a:pos x="2" y="10000"/>
                </a:cxn>
                <a:cxn ang="0">
                  <a:pos x="0" y="9125"/>
                </a:cxn>
                <a:cxn ang="0">
                  <a:pos x="8763" y="9128"/>
                </a:cxn>
                <a:cxn ang="0">
                  <a:pos x="8763" y="0"/>
                </a:cxn>
              </a:cxnLst>
              <a:rect l="0" t="0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52475" y="6453188"/>
            <a:ext cx="1608138" cy="404812"/>
          </a:xfrm>
        </p:spPr>
        <p:txBody>
          <a:bodyPr/>
          <a:lstStyle>
            <a:lvl1pPr>
              <a:defRPr baseline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47BC4D6-26A0-406D-97D4-5B9E0628D06F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450" y="6453188"/>
            <a:ext cx="7023100" cy="404812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1388" y="6453188"/>
            <a:ext cx="1595437" cy="404812"/>
          </a:xfrm>
        </p:spPr>
        <p:txBody>
          <a:bodyPr/>
          <a:lstStyle>
            <a:lvl1pPr>
              <a:defRPr baseline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3EFF539-45E2-48E0-B5AE-37686071F5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79137-5A91-40F4-986C-72C8AB412FF9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4DF30-B047-4BE6-B093-FA2A069668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2CBE0-0F24-4EDA-BF9B-7D8F3831D170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67192-629D-4456-A1FE-8448100780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11715-86AD-4A0D-90A4-A8FD0A0D0C06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A52DF-EDAD-43B4-BE67-7ABDAAAAFA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9C200-8AC2-44F7-97A8-A1FD12E1C0CE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21B37-CCA1-4A8A-9892-65F7A5FBC7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F44EC-42A6-44B1-A57A-779CACFE1E1C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4CD49-8F5D-4C27-8AC1-331055E658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C65F3-8E74-4AF8-81D4-04D99A8E544C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D9869-A989-4C1F-B2EA-5038EBB59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A955A-D1F9-4973-9A76-755A2FDFA6D3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0755F-D1F9-422A-BE6F-F0B729B5FA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A292F-CE06-4DDF-A536-B48F589D8B7E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1ADB2-4D44-47D6-B3D1-EE78EC5FBF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621E0-0703-4D5A-AAA2-5594E565D7EB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65998-3CD5-492C-9792-ADF37FD043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9C852-2B63-418F-80E2-C3A48226D32A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BDE82-1BBB-47E5-9EC6-FD39706984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8A7C5-31B0-497E-9099-B409BF411CE1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D9087-EFDB-40FF-A818-501258B005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2E7E7-AD45-4C60-AF08-640AEB053867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21829-14ED-4887-A986-6495F2B94B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69AD4-4D04-47E3-BB93-A4D5F3873B80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FB0A3-8C92-4BA7-AAEE-9728C5E64D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5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5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781BD-3CA1-4863-BB3E-C3B79579C408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27DF8-CE2C-4A86-A004-24B2F069AC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8151813" y="1685925"/>
            <a:ext cx="3275012" cy="4408488"/>
          </a:xfrm>
          <a:custGeom>
            <a:avLst/>
            <a:gdLst>
              <a:gd name="T0" fmla="*/ 0 w 4125"/>
              <a:gd name="T1" fmla="*/ 0 h 5554"/>
              <a:gd name="T2" fmla="*/ 4125 w 4125"/>
              <a:gd name="T3" fmla="*/ 5554 h 5554"/>
            </a:gdLst>
            <a:ahLst/>
            <a:cxnLst>
              <a:cxn ang="0">
                <a:pos x="3614" y="0"/>
              </a:cxn>
              <a:cxn ang="0">
                <a:pos x="4125" y="0"/>
              </a:cxn>
              <a:cxn ang="0">
                <a:pos x="4125" y="5554"/>
              </a:cxn>
              <a:cxn ang="0">
                <a:pos x="0" y="5554"/>
              </a:cxn>
              <a:cxn ang="0">
                <a:pos x="0" y="5074"/>
              </a:cxn>
              <a:cxn ang="0">
                <a:pos x="3614" y="5074"/>
              </a:cxn>
              <a:cxn ang="0">
                <a:pos x="3614" y="0"/>
              </a:cxn>
            </a:cxnLst>
            <a:rect l="T0" t="T1" r="T2" b="T3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38188" y="6453188"/>
            <a:ext cx="1622425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0E18485-1258-4C38-99C6-06BE723B87CA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450" y="6453188"/>
            <a:ext cx="7023100" cy="404812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1388" y="6453188"/>
            <a:ext cx="1595437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01BC1E-A8EE-42A9-A028-68C896E8E8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7528E-5F3E-4A42-B12E-8BD5A0919DFE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824E3-BE0A-4DEE-9F39-8C1210133A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41BC0-EF36-48ED-A1D0-F741D3109AA0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1224A-1B89-4092-AD47-3923EE97CD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88959-315A-46F0-9821-1229A8818A8B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B0CF1-4C2A-491C-9E83-7131E6D65D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C559F-F834-4E86-B639-21B34F6FBBFB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1729F-F839-4F7F-BD94-84A7759313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530383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5303838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188"/>
            <a:ext cx="1204913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D0C79E9-38CC-4DFA-B5A0-6F3A70FCD185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6625" y="6453188"/>
            <a:ext cx="2373313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775" y="6453188"/>
            <a:ext cx="1595438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D00DA9B-CB6B-47EC-8DA2-7BAB8692A8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530383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5303838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188"/>
            <a:ext cx="1204913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194D29F-7C72-44D0-89A9-7C18D073A520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6625" y="6453188"/>
            <a:ext cx="2373313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775" y="6453188"/>
            <a:ext cx="1595438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6E851F2-4E5F-41AA-8B0D-535F745157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371600" y="685800"/>
            <a:ext cx="960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71600" y="2286000"/>
            <a:ext cx="9601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188"/>
            <a:ext cx="1204913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4C28E8-933A-4C25-BB4F-4C7BDFD263B3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4013" y="6453188"/>
            <a:ext cx="6280150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613" y="6453188"/>
            <a:ext cx="1597025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21622E-C6E8-4757-B17B-1D80ABEB8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77838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77" r:id="rId2"/>
    <p:sldLayoutId id="2147483696" r:id="rId3"/>
    <p:sldLayoutId id="2147483678" r:id="rId4"/>
    <p:sldLayoutId id="2147483679" r:id="rId5"/>
    <p:sldLayoutId id="2147483680" r:id="rId6"/>
    <p:sldLayoutId id="2147483681" r:id="rId7"/>
    <p:sldLayoutId id="2147483697" r:id="rId8"/>
    <p:sldLayoutId id="2147483698" r:id="rId9"/>
    <p:sldLayoutId id="2147483682" r:id="rId10"/>
    <p:sldLayoutId id="2147483683" r:id="rId11"/>
  </p:sldLayoutIdLst>
  <p:txStyles>
    <p:titleStyle>
      <a:lvl1pPr algn="l" rtl="0" fontAlgn="base">
        <a:lnSpc>
          <a:spcPct val="89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2pPr>
      <a:lvl3pPr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3pPr>
      <a:lvl4pPr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4pPr>
      <a:lvl5pPr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9pPr>
    </p:titleStyle>
    <p:bodyStyle>
      <a:lvl1pPr marL="382588" indent="-382588" algn="l" rtl="0" fontAlgn="base">
        <a:lnSpc>
          <a:spcPct val="94000"/>
        </a:lnSpc>
        <a:spcBef>
          <a:spcPts val="1000"/>
        </a:spcBef>
        <a:spcAft>
          <a:spcPts val="200"/>
        </a:spcAft>
        <a:buFont typeface="Franklin Gothic Book" pitchFamily="34" charset="0"/>
        <a:buChar char="■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2588" algn="l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–"/>
        <a:defRPr sz="20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2588" algn="l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■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2588" algn="l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–"/>
        <a:defRPr i="1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2588" algn="l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itchFamily="34" charset="0"/>
        <a:buChar char="■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72AA01-22D9-49BD-BF8D-2687C9D67D09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F6A105-94D5-43FE-9D05-49CEDFBDA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u.wikipedia.org/wiki/%D0%91%D0%B5%D0%BB%D0%BE%D1%80%D1%83%D1%81%D1%81%D0%BA%D0%B8%D0%B9_%D1%8F%D0%B7%D1%8B%D0%B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9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1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717550"/>
          </a:xfrm>
        </p:spPr>
        <p:txBody>
          <a:bodyPr/>
          <a:lstStyle/>
          <a:p>
            <a:r>
              <a:rPr lang="ru-RU" sz="2000" i="1">
                <a:latin typeface="Arial" charset="0"/>
                <a:cs typeface="Arial" charset="0"/>
              </a:rPr>
              <a:t>Главное управление по образованию Могилевского облисполкома</a:t>
            </a:r>
            <a:br>
              <a:rPr lang="ru-RU" sz="2000" i="1">
                <a:latin typeface="Arial" charset="0"/>
                <a:cs typeface="Arial" charset="0"/>
              </a:rPr>
            </a:br>
            <a:r>
              <a:rPr lang="ru-RU" sz="2000" i="1">
                <a:latin typeface="Arial" charset="0"/>
                <a:cs typeface="Arial" charset="0"/>
              </a:rPr>
              <a:t>Учреждение образования «Могилевский государственный профессиональный лицей № 7»</a:t>
            </a:r>
          </a:p>
        </p:txBody>
      </p:sp>
      <p:pic>
        <p:nvPicPr>
          <p:cNvPr id="7" name="Объект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010" y="998555"/>
            <a:ext cx="6849566" cy="545800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5603" name="Прямоугольник 3"/>
          <p:cNvSpPr>
            <a:spLocks noChangeArrowheads="1"/>
          </p:cNvSpPr>
          <p:nvPr/>
        </p:nvSpPr>
        <p:spPr bwMode="auto">
          <a:xfrm>
            <a:off x="3871913" y="1281113"/>
            <a:ext cx="6230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 dirty="0"/>
              <a:t>Областной проект «#Мая__</a:t>
            </a:r>
            <a:r>
              <a:rPr lang="ru-RU" b="1" i="1" dirty="0" err="1"/>
              <a:t>Зямля</a:t>
            </a:r>
            <a:r>
              <a:rPr lang="ru-RU" b="1" i="1" dirty="0"/>
              <a:t>__</a:t>
            </a:r>
            <a:r>
              <a:rPr lang="ru-RU" b="1" i="1" dirty="0" err="1"/>
              <a:t>Прыдняпроўе</a:t>
            </a:r>
            <a:r>
              <a:rPr lang="ru-RU" b="1" i="1" dirty="0"/>
              <a:t>»</a:t>
            </a:r>
            <a:endParaRPr lang="ru-RU" dirty="0"/>
          </a:p>
        </p:txBody>
      </p:sp>
      <p:pic>
        <p:nvPicPr>
          <p:cNvPr id="25604" name="Рисунок 5" descr="unnamed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88525" y="992188"/>
            <a:ext cx="240347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Прямоугольник 7"/>
          <p:cNvSpPr>
            <a:spLocks noChangeArrowheads="1"/>
          </p:cNvSpPr>
          <p:nvPr/>
        </p:nvSpPr>
        <p:spPr bwMode="auto">
          <a:xfrm>
            <a:off x="8426450" y="3341688"/>
            <a:ext cx="3432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 u="sng" dirty="0">
                <a:latin typeface="Times New Roman" pitchFamily="18" charset="0"/>
                <a:cs typeface="Times New Roman" pitchFamily="18" charset="0"/>
              </a:rPr>
              <a:t>Конкурс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Вандроўка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ў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мінулае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25606" name="Прямоугольник 9"/>
          <p:cNvSpPr>
            <a:spLocks noChangeArrowheads="1"/>
          </p:cNvSpPr>
          <p:nvPr/>
        </p:nvSpPr>
        <p:spPr bwMode="auto">
          <a:xfrm>
            <a:off x="8524875" y="4373563"/>
            <a:ext cx="33192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 u="sng" dirty="0"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Тапон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побач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73738" y="6176963"/>
            <a:ext cx="7556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dirty="0">
                <a:latin typeface="Arial" pitchFamily="34" charset="0"/>
                <a:ea typeface="+mj-ea"/>
                <a:cs typeface="Arial" pitchFamily="34" charset="0"/>
              </a:rPr>
              <a:t>2021</a:t>
            </a:r>
          </a:p>
        </p:txBody>
      </p: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AutoShape 2" descr="Браво, Могилев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34818" name="AutoShape 4" descr="Браво, Могилев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34819" name="Прямоугольник 6"/>
          <p:cNvSpPr>
            <a:spLocks noChangeArrowheads="1"/>
          </p:cNvSpPr>
          <p:nvPr/>
        </p:nvSpPr>
        <p:spPr bwMode="auto">
          <a:xfrm>
            <a:off x="4619625" y="228600"/>
            <a:ext cx="2706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/>
              <a:t>ОЙКОНИМЫ</a:t>
            </a:r>
          </a:p>
        </p:txBody>
      </p:sp>
      <p:sp>
        <p:nvSpPr>
          <p:cNvPr id="34820" name="Прямоугольник 9"/>
          <p:cNvSpPr>
            <a:spLocks noChangeArrowheads="1"/>
          </p:cNvSpPr>
          <p:nvPr/>
        </p:nvSpPr>
        <p:spPr bwMode="auto">
          <a:xfrm>
            <a:off x="795338" y="1006475"/>
            <a:ext cx="110585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 b="1" dirty="0" err="1"/>
              <a:t>Ойконимы</a:t>
            </a:r>
            <a:r>
              <a:rPr lang="ru-RU" sz="2800" b="1" dirty="0"/>
              <a:t> </a:t>
            </a:r>
            <a:r>
              <a:rPr lang="ru-RU" dirty="0"/>
              <a:t> (от греческого </a:t>
            </a:r>
            <a:r>
              <a:rPr lang="ru-RU" dirty="0" err="1"/>
              <a:t>οϊκος</a:t>
            </a:r>
            <a:r>
              <a:rPr lang="ru-RU" dirty="0"/>
              <a:t> – «обитель», </a:t>
            </a:r>
            <a:r>
              <a:rPr lang="ru-RU" dirty="0" err="1"/>
              <a:t>ονομά</a:t>
            </a:r>
            <a:r>
              <a:rPr lang="ru-RU" dirty="0"/>
              <a:t> – «имя») – это класс топонимов, который включает в себя названия любых населенных пунктов. </a:t>
            </a:r>
          </a:p>
        </p:txBody>
      </p:sp>
      <p:sp>
        <p:nvSpPr>
          <p:cNvPr id="34822" name="Прямоугольник 15"/>
          <p:cNvSpPr>
            <a:spLocks noChangeArrowheads="1"/>
          </p:cNvSpPr>
          <p:nvPr/>
        </p:nvSpPr>
        <p:spPr bwMode="auto">
          <a:xfrm>
            <a:off x="3946525" y="1846263"/>
            <a:ext cx="38020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e-BY" sz="2800">
                <a:solidFill>
                  <a:srgbClr val="000000"/>
                </a:solidFill>
                <a:latin typeface="Franklin Gothic Book" pitchFamily="34" charset="0"/>
              </a:rPr>
              <a:t>Подклассы ойконимов</a:t>
            </a:r>
            <a:r>
              <a:rPr lang="be-BY">
                <a:solidFill>
                  <a:srgbClr val="000000"/>
                </a:solidFill>
                <a:latin typeface="Franklin Gothic Book" pitchFamily="34" charset="0"/>
              </a:rPr>
              <a:t>: </a:t>
            </a:r>
            <a:endParaRPr lang="ru-RU">
              <a:solidFill>
                <a:srgbClr val="000000"/>
              </a:solidFill>
              <a:latin typeface="Franklin Gothic Book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170842"/>
              </p:ext>
            </p:extLst>
          </p:nvPr>
        </p:nvGraphicFramePr>
        <p:xfrm>
          <a:off x="1333812" y="2368550"/>
          <a:ext cx="10080000" cy="41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96000">
                <a:tc>
                  <a:txBody>
                    <a:bodyPr/>
                    <a:lstStyle/>
                    <a:p>
                      <a:r>
                        <a:rPr lang="ru-RU" sz="2400" b="1" dirty="0" err="1">
                          <a:solidFill>
                            <a:schemeClr val="tx1"/>
                          </a:solidFill>
                        </a:rPr>
                        <a:t>Астионимы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(из греческого </a:t>
                      </a:r>
                      <a:r>
                        <a:rPr lang="ru-RU" b="0" dirty="0" err="1">
                          <a:solidFill>
                            <a:schemeClr val="tx1"/>
                          </a:solidFill>
                        </a:rPr>
                        <a:t>άστείος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 – «городской», </a:t>
                      </a:r>
                      <a:r>
                        <a:rPr lang="ru-RU" b="0" dirty="0" err="1">
                          <a:solidFill>
                            <a:schemeClr val="tx1"/>
                          </a:solidFill>
                        </a:rPr>
                        <a:t>ονομά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 – «имя») – вид </a:t>
                      </a:r>
                      <a:r>
                        <a:rPr lang="ru-RU" b="0" dirty="0" err="1">
                          <a:solidFill>
                            <a:schemeClr val="tx1"/>
                          </a:solidFill>
                        </a:rPr>
                        <a:t>ойконимов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, названия городов.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err="1">
                          <a:solidFill>
                            <a:schemeClr val="tx1"/>
                          </a:solidFill>
                        </a:rPr>
                        <a:t>Комонимы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(от греческого </a:t>
                      </a:r>
                      <a:r>
                        <a:rPr lang="ru-RU" b="0" dirty="0" err="1">
                          <a:solidFill>
                            <a:schemeClr val="tx1"/>
                          </a:solidFill>
                        </a:rPr>
                        <a:t>κώμη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 – «село», </a:t>
                      </a:r>
                      <a:r>
                        <a:rPr lang="ru-RU" b="0" dirty="0" err="1">
                          <a:solidFill>
                            <a:schemeClr val="tx1"/>
                          </a:solidFill>
                        </a:rPr>
                        <a:t>ονομά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 – «имя») - вид </a:t>
                      </a:r>
                      <a:r>
                        <a:rPr lang="ru-RU" b="0" dirty="0" err="1">
                          <a:solidFill>
                            <a:schemeClr val="tx1"/>
                          </a:solidFill>
                        </a:rPr>
                        <a:t>ойконимов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, который включает все названия сельских поселений.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Рисунок 20" descr="Без названия (3)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6212" y="3736975"/>
            <a:ext cx="432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8" descr="aux-head-1515615081-mogilev_360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8612" y="3736975"/>
            <a:ext cx="432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AutoShape 2" descr="Браво, Могилев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35842" name="AutoShape 4" descr="Браво, Могилев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35843" name="Прямоугольник 6"/>
          <p:cNvSpPr>
            <a:spLocks noChangeArrowheads="1"/>
          </p:cNvSpPr>
          <p:nvPr/>
        </p:nvSpPr>
        <p:spPr bwMode="auto">
          <a:xfrm>
            <a:off x="4619625" y="228600"/>
            <a:ext cx="3197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/>
              <a:t>УРБАНОНИМЫ</a:t>
            </a:r>
          </a:p>
        </p:txBody>
      </p:sp>
      <p:sp>
        <p:nvSpPr>
          <p:cNvPr id="35844" name="Прямоугольник 9"/>
          <p:cNvSpPr>
            <a:spLocks noChangeArrowheads="1"/>
          </p:cNvSpPr>
          <p:nvPr/>
        </p:nvSpPr>
        <p:spPr bwMode="auto">
          <a:xfrm>
            <a:off x="795338" y="1006475"/>
            <a:ext cx="10774362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 err="1"/>
              <a:t>Урбанонимы</a:t>
            </a:r>
            <a:r>
              <a:rPr lang="ru-RU" sz="2800" b="1" dirty="0"/>
              <a:t> </a:t>
            </a:r>
            <a:r>
              <a:rPr lang="ru-RU" dirty="0"/>
              <a:t>(лат. </a:t>
            </a:r>
            <a:r>
              <a:rPr lang="ru-RU" dirty="0" err="1"/>
              <a:t>urbanus</a:t>
            </a:r>
            <a:r>
              <a:rPr lang="ru-RU" dirty="0"/>
              <a:t> – «городской», греч. </a:t>
            </a:r>
            <a:r>
              <a:rPr lang="ru-RU" dirty="0" err="1"/>
              <a:t>ονομά</a:t>
            </a:r>
            <a:r>
              <a:rPr lang="ru-RU" dirty="0"/>
              <a:t> – «имя».) – это класс топонимов, который включает в себя названия любых внутригородских объектов – улиц, переулков, площадей и т.д. </a:t>
            </a:r>
          </a:p>
        </p:txBody>
      </p:sp>
      <p:sp>
        <p:nvSpPr>
          <p:cNvPr id="35846" name="Прямоугольник 15"/>
          <p:cNvSpPr>
            <a:spLocks noChangeArrowheads="1"/>
          </p:cNvSpPr>
          <p:nvPr/>
        </p:nvSpPr>
        <p:spPr bwMode="auto">
          <a:xfrm>
            <a:off x="3933825" y="2011363"/>
            <a:ext cx="4422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e-BY" sz="2800">
                <a:solidFill>
                  <a:srgbClr val="000000"/>
                </a:solidFill>
                <a:latin typeface="Franklin Gothic Book" pitchFamily="34" charset="0"/>
              </a:rPr>
              <a:t>Подклассы урбанонимов</a:t>
            </a:r>
            <a:r>
              <a:rPr lang="be-BY">
                <a:solidFill>
                  <a:srgbClr val="000000"/>
                </a:solidFill>
                <a:latin typeface="Franklin Gothic Book" pitchFamily="34" charset="0"/>
              </a:rPr>
              <a:t>: </a:t>
            </a:r>
            <a:endParaRPr lang="ru-RU">
              <a:solidFill>
                <a:srgbClr val="000000"/>
              </a:solidFill>
              <a:latin typeface="Franklin Gothic Book" pitchFamily="34" charset="0"/>
            </a:endParaRPr>
          </a:p>
        </p:txBody>
      </p:sp>
      <p:sp>
        <p:nvSpPr>
          <p:cNvPr id="35848" name="Прямоугольник 10"/>
          <p:cNvSpPr>
            <a:spLocks noChangeArrowheads="1"/>
          </p:cNvSpPr>
          <p:nvPr/>
        </p:nvSpPr>
        <p:spPr bwMode="auto">
          <a:xfrm>
            <a:off x="3773488" y="4368800"/>
            <a:ext cx="4781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452704"/>
              </p:ext>
            </p:extLst>
          </p:nvPr>
        </p:nvGraphicFramePr>
        <p:xfrm>
          <a:off x="1074500" y="2565400"/>
          <a:ext cx="10800000" cy="374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84000">
                <a:tc gridSpan="2">
                  <a:txBody>
                    <a:bodyPr/>
                    <a:lstStyle/>
                    <a:p>
                      <a:r>
                        <a:rPr lang="ru-RU" sz="2400" b="1" dirty="0" err="1">
                          <a:solidFill>
                            <a:schemeClr val="tx1"/>
                          </a:solidFill>
                        </a:rPr>
                        <a:t>Годонимы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(от греческого </a:t>
                      </a:r>
                      <a:r>
                        <a:rPr lang="ru-RU" b="0" dirty="0" err="1">
                          <a:solidFill>
                            <a:schemeClr val="tx1"/>
                          </a:solidFill>
                        </a:rPr>
                        <a:t>όδος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 – «улица», </a:t>
                      </a:r>
                      <a:r>
                        <a:rPr lang="ru-RU" b="0" dirty="0" err="1">
                          <a:solidFill>
                            <a:schemeClr val="tx1"/>
                          </a:solidFill>
                        </a:rPr>
                        <a:t>ονομά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 – «имя») - вид </a:t>
                      </a:r>
                      <a:r>
                        <a:rPr lang="ru-RU" b="0" dirty="0" err="1">
                          <a:solidFill>
                            <a:schemeClr val="tx1"/>
                          </a:solidFill>
                        </a:rPr>
                        <a:t>урбанонимов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, название линейного внутригородского объекта – улицы, переулка, проспекта, набережной и т.д.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2400" b="1" dirty="0" err="1">
                          <a:solidFill>
                            <a:schemeClr val="tx1"/>
                          </a:solidFill>
                        </a:rPr>
                        <a:t>Агоронимы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(греч. </a:t>
                      </a:r>
                      <a:r>
                        <a:rPr lang="ru-RU" b="0" dirty="0" err="1">
                          <a:solidFill>
                            <a:schemeClr val="tx1"/>
                          </a:solidFill>
                        </a:rPr>
                        <a:t>Άγορ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α – «рыночная площадь», ονομά – «имя») - вид урбанонимов, названия городских площадей, рынков.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000000"/>
                          </a:solidFill>
                        </a:rPr>
                        <a:t>Хоронимы</a:t>
                      </a:r>
                      <a:endParaRPr lang="ru-RU" dirty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ru-RU" dirty="0"/>
                        <a:t>—  собственное имя любой территории, имеющей определённые границы: </a:t>
                      </a:r>
                    </a:p>
                    <a:p>
                      <a:pPr algn="ctr"/>
                      <a:r>
                        <a:rPr lang="ru-RU" dirty="0"/>
                        <a:t>небольшого пространства (луг, лес, городской район), исторической области, административного района или страны.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Рисунок 13" descr="mogilev_1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4738" y="4190999"/>
            <a:ext cx="2859087" cy="2073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4" name="Объект 3"/>
          <p:cNvPicPr>
            <a:picLocks noChangeArrowheads="1"/>
          </p:cNvPicPr>
          <p:nvPr/>
        </p:nvPicPr>
        <p:blipFill rotWithShape="1">
          <a:blip r:embed="rId3"/>
          <a:srcRect l="3493" t="2672" r="7452" b="54570"/>
          <a:stretch/>
        </p:blipFill>
        <p:spPr bwMode="auto">
          <a:xfrm>
            <a:off x="8991600" y="4201474"/>
            <a:ext cx="2858400" cy="20736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AutoShape 2" descr="Браво, Могилев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36866" name="AutoShape 4" descr="Браво, Могилев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36867" name="Прямоугольник 6"/>
          <p:cNvSpPr>
            <a:spLocks noChangeArrowheads="1"/>
          </p:cNvSpPr>
          <p:nvPr/>
        </p:nvSpPr>
        <p:spPr bwMode="auto">
          <a:xfrm>
            <a:off x="1003300" y="246063"/>
            <a:ext cx="7426325" cy="637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/>
            <a:r>
              <a:rPr lang="ru-RU" sz="2400" i="1" dirty="0">
                <a:solidFill>
                  <a:srgbClr val="000000"/>
                </a:solidFill>
              </a:rPr>
              <a:t>На территории Беларуси </a:t>
            </a:r>
            <a:r>
              <a:rPr lang="ru-RU" sz="2400" b="1" i="1" dirty="0">
                <a:solidFill>
                  <a:srgbClr val="000000"/>
                </a:solidFill>
              </a:rPr>
              <a:t>209</a:t>
            </a:r>
            <a:r>
              <a:rPr lang="ru-RU" sz="2400" i="1" dirty="0">
                <a:solidFill>
                  <a:srgbClr val="000000"/>
                </a:solidFill>
              </a:rPr>
              <a:t> городов, городских и рабочих поселков, около </a:t>
            </a:r>
            <a:r>
              <a:rPr lang="ru-RU" sz="2400" b="1" i="1" dirty="0">
                <a:solidFill>
                  <a:srgbClr val="000000"/>
                </a:solidFill>
              </a:rPr>
              <a:t>25 000</a:t>
            </a:r>
            <a:r>
              <a:rPr lang="ru-RU" sz="2400" i="1" dirty="0">
                <a:solidFill>
                  <a:srgbClr val="000000"/>
                </a:solidFill>
              </a:rPr>
              <a:t> сельских населенный пунктов, около </a:t>
            </a:r>
            <a:r>
              <a:rPr lang="ru-RU" sz="2400" b="1" i="1" dirty="0">
                <a:solidFill>
                  <a:srgbClr val="000000"/>
                </a:solidFill>
              </a:rPr>
              <a:t>40 000 </a:t>
            </a:r>
            <a:r>
              <a:rPr lang="ru-RU" sz="2400" i="1" dirty="0">
                <a:solidFill>
                  <a:srgbClr val="000000"/>
                </a:solidFill>
              </a:rPr>
              <a:t>рек и ручьев, более </a:t>
            </a:r>
            <a:r>
              <a:rPr lang="ru-RU" sz="2400" b="1" i="1" dirty="0">
                <a:solidFill>
                  <a:srgbClr val="000000"/>
                </a:solidFill>
              </a:rPr>
              <a:t>10 000</a:t>
            </a:r>
            <a:r>
              <a:rPr lang="ru-RU" sz="2400" i="1" dirty="0">
                <a:solidFill>
                  <a:srgbClr val="000000"/>
                </a:solidFill>
              </a:rPr>
              <a:t> озер и водохранилищ, сотни названий равнин, холмистых гряд и возвышенностей. </a:t>
            </a:r>
          </a:p>
          <a:p>
            <a:pPr indent="457200" algn="just"/>
            <a:r>
              <a:rPr lang="ru-RU" sz="2400" i="1" dirty="0">
                <a:solidFill>
                  <a:srgbClr val="000000"/>
                </a:solidFill>
              </a:rPr>
              <a:t>И все они имеют свой адрес в виде географического имени. Их накопление и формирование шло в течение тысячелетия. </a:t>
            </a:r>
          </a:p>
          <a:p>
            <a:pPr indent="457200" algn="just"/>
            <a:r>
              <a:rPr lang="ru-RU" sz="2400" i="1" dirty="0">
                <a:solidFill>
                  <a:srgbClr val="000000"/>
                </a:solidFill>
              </a:rPr>
              <a:t>Таким обратом, на нашей белорусской земле более </a:t>
            </a:r>
            <a:r>
              <a:rPr lang="ru-RU" sz="2400" b="1" i="1" dirty="0">
                <a:solidFill>
                  <a:srgbClr val="000000"/>
                </a:solidFill>
              </a:rPr>
              <a:t>80 000 </a:t>
            </a:r>
            <a:r>
              <a:rPr lang="ru-RU" sz="2400" i="1" dirty="0">
                <a:solidFill>
                  <a:srgbClr val="000000"/>
                </a:solidFill>
              </a:rPr>
              <a:t>географических названий. И это без учета названий улиц в городах и поселках, многочисленных мелких объектов (болот, прудов, лесов и пашен, отдельных урочищ и сохранившихся хуторов), известных небольшому кругу местных жителей. Вместе с ними около двух миллионов названий. </a:t>
            </a:r>
          </a:p>
        </p:txBody>
      </p:sp>
      <p:sp>
        <p:nvSpPr>
          <p:cNvPr id="36868" name="AutoShape 2" descr="Тест: микрорайоны Могиле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 pitchFamily="34" charset="0"/>
            </a:endParaRPr>
          </a:p>
        </p:txBody>
      </p:sp>
      <p:pic>
        <p:nvPicPr>
          <p:cNvPr id="36869" name="Рисунок 9" descr="Без названия (1)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3588" y="1990725"/>
            <a:ext cx="3808412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Прямоугольник 8"/>
          <p:cNvSpPr>
            <a:spLocks noChangeArrowheads="1"/>
          </p:cNvSpPr>
          <p:nvPr/>
        </p:nvSpPr>
        <p:spPr bwMode="auto">
          <a:xfrm>
            <a:off x="917575" y="509588"/>
            <a:ext cx="5862638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/>
            <a:r>
              <a:rPr lang="ru-RU" sz="2400" i="1" dirty="0"/>
              <a:t>Истоки топонимики Беларуси теряются в глубине веков, и трудно сейчас ответить, когда появились первые географические имена на земле наших предков. </a:t>
            </a:r>
          </a:p>
          <a:p>
            <a:pPr indent="457200" algn="just"/>
            <a:r>
              <a:rPr lang="ru-RU" sz="2400" i="1" dirty="0"/>
              <a:t>Нам трудно понять мысли и мироощущение наших далеких предков. Но мы в состоянии оценить образность и яркость имен, которые они умели давать окружающей местности и построенным селениям. Их десятки тысяч. Наши предки были искусными изобретателями и оставили богатое наследие в виде таинственных «говорящих знаков» Земли.</a:t>
            </a:r>
          </a:p>
        </p:txBody>
      </p:sp>
      <p:sp>
        <p:nvSpPr>
          <p:cNvPr id="37890" name="AutoShape 2" descr="Браво, Могилев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37891" name="AutoShape 4" descr="Браво, Могилев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 pitchFamily="34" charset="0"/>
            </a:endParaRPr>
          </a:p>
        </p:txBody>
      </p:sp>
      <p:pic>
        <p:nvPicPr>
          <p:cNvPr id="37892" name="Рисунок 4" descr="Без названия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9150" y="1984375"/>
            <a:ext cx="4583113" cy="30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233232">
            <a:off x="2207941" y="2074128"/>
            <a:ext cx="7705493" cy="13381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8800" dirty="0">
                <a:effectLst>
                  <a:reflection blurRad="6350" stA="55000" endA="50" endPos="85000" dist="60007" dir="5400000" sy="-100000" algn="bl" rotWithShape="0"/>
                </a:effectLst>
              </a:rPr>
              <a:t>Практическая часть</a:t>
            </a:r>
          </a:p>
        </p:txBody>
      </p:sp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0713" y="5507038"/>
            <a:ext cx="4862512" cy="7969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e-BY" i="1" dirty="0"/>
              <a:t>Ойконим (астионим)</a:t>
            </a: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08282" y="1963725"/>
            <a:ext cx="10437541" cy="24006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МОГИЛЕВ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569" y="673100"/>
            <a:ext cx="2888973" cy="2166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638" y="575670"/>
            <a:ext cx="7486185" cy="5710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990599" y="2916238"/>
            <a:ext cx="3354039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	МОГИЛЁВ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  <a:hlinkClick r:id="rId4" tooltip="Белорусский язык"/>
              </a:rPr>
              <a:t>белор</a:t>
            </a:r>
            <a:r>
              <a:rPr lang="ru-RU" sz="2000" dirty="0">
                <a:latin typeface="Times New Roman" pitchFamily="18" charset="0"/>
                <a:cs typeface="Times New Roman" pitchFamily="18" charset="0"/>
                <a:hlinkClick r:id="rId4" tooltip="Белорусский язык"/>
              </a:rPr>
              <a:t>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be-BY" sz="2000" i="1" dirty="0">
                <a:latin typeface="Times New Roman" pitchFamily="18" charset="0"/>
                <a:cs typeface="Times New Roman" pitchFamily="18" charset="0"/>
              </a:rPr>
              <a:t>Магілёў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–  город на востоке Республики Беларусь, административный центр Могилевской области и Могилевского района.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В XVII–XIX веках именовался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Могилёв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-на-Днепре,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Могилёв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губернский.</a:t>
            </a:r>
            <a:endParaRPr lang="ru-RU" sz="2000" dirty="0">
              <a:latin typeface="Franklin Gothic Book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530225"/>
            <a:ext cx="5310187" cy="2795588"/>
          </a:xfrm>
        </p:spPr>
        <p:txBody>
          <a:bodyPr rtlCol="0">
            <a:normAutofit/>
          </a:bodyPr>
          <a:lstStyle/>
          <a:p>
            <a:pPr indent="457200" algn="just" defTabSz="44450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города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могилевчане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связывают с историей о «Могиле Льва» и легендарном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Машеке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Грозном разбойнике, имевшем прозвище «лев» за свою нечеловеческую силу, однако павшем жертвой большой любви.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Народный поэт Беларуси Янка Купала воспел народное предание в поэме «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Магіла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Льва».</a:t>
            </a: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022" y="3347183"/>
            <a:ext cx="432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87736" y="350796"/>
            <a:ext cx="432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1988" name="TextBox 2"/>
          <p:cNvSpPr txBox="1">
            <a:spLocks noChangeArrowheads="1"/>
          </p:cNvSpPr>
          <p:nvPr/>
        </p:nvSpPr>
        <p:spPr bwMode="auto">
          <a:xfrm>
            <a:off x="5765800" y="3995738"/>
            <a:ext cx="6065838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Еще одна легенда связывает происхождение названия города с другим «львом» – галицко-волынским князем Львом Даниловичем, по прозвищу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Могий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Лев» (то есть могучий).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Согласно легенде князь повелел заложить замок, вокруг которого и вырос город, получивший имя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Могилёв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>
          <a:xfrm>
            <a:off x="1104900" y="1054100"/>
            <a:ext cx="5638800" cy="5041900"/>
          </a:xfrm>
        </p:spPr>
        <p:txBody>
          <a:bodyPr/>
          <a:lstStyle/>
          <a:p>
            <a:pPr indent="457200" algn="just" defTabSz="444500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Заслуживает внимания версия, возводящая название города к имени человека по имени Могила (быть может, он был великим воином, а может грозным разбойником, как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Машека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Эту мысль подтверждает наличие в названии города суффикса принадлежности «-ев».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Согласно еще одному предположению название города восходит еще к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дославянскому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населению наших земель. Так в финно-угорских языках сочетание «магий» + «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ляй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может означать «горы возле воды». Последнее представляется весьма правдоподобным, ведь наш город возник на высоком холме у слияния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Дубровенки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 могучим Днепром.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59442" y="475215"/>
            <a:ext cx="4497659" cy="592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8425" y="5519738"/>
            <a:ext cx="5372100" cy="7969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e-BY" i="1" dirty="0"/>
              <a:t>Гидроним (потамоним)</a:t>
            </a: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72683" y="1963725"/>
            <a:ext cx="9746165" cy="24006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ДНЕПР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950" y="596900"/>
            <a:ext cx="9066213" cy="6635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Авторский коллектив: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538288" y="1482725"/>
          <a:ext cx="8230838" cy="416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5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952">
                <a:tc>
                  <a:txBody>
                    <a:bodyPr/>
                    <a:lstStyle/>
                    <a:p>
                      <a:r>
                        <a:rPr lang="ru-RU" dirty="0"/>
                        <a:t>ФИО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Должность</a:t>
                      </a:r>
                      <a:r>
                        <a:rPr lang="ru-RU" baseline="0" dirty="0"/>
                        <a:t> (</a:t>
                      </a:r>
                      <a:r>
                        <a:rPr lang="ru-RU" dirty="0"/>
                        <a:t>учебная группа)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952">
                <a:tc>
                  <a:txBody>
                    <a:bodyPr/>
                    <a:lstStyle/>
                    <a:p>
                      <a:r>
                        <a:rPr lang="ru-RU" b="1" i="1" dirty="0">
                          <a:latin typeface="Arial" pitchFamily="34" charset="0"/>
                          <a:cs typeface="Arial" pitchFamily="34" charset="0"/>
                        </a:rPr>
                        <a:t>МАТВЕЕНКО Руслана Михайловна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>
                          <a:latin typeface="Arial" pitchFamily="34" charset="0"/>
                          <a:cs typeface="Arial" pitchFamily="34" charset="0"/>
                        </a:rPr>
                        <a:t>заместитель директора по УПР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952">
                <a:tc>
                  <a:txBody>
                    <a:bodyPr/>
                    <a:lstStyle/>
                    <a:p>
                      <a:r>
                        <a:rPr lang="ru-RU" sz="1800" b="1" i="1" dirty="0">
                          <a:latin typeface="Arial" pitchFamily="34" charset="0"/>
                          <a:cs typeface="Arial" pitchFamily="34" charset="0"/>
                        </a:rPr>
                        <a:t>СУДАРЕВА Светлана Павловна</a:t>
                      </a:r>
                      <a:endParaRPr lang="ru-RU" b="1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dirty="0">
                          <a:latin typeface="Arial" pitchFamily="34" charset="0"/>
                          <a:cs typeface="Arial" pitchFamily="34" charset="0"/>
                        </a:rPr>
                        <a:t>методист</a:t>
                      </a:r>
                      <a:endParaRPr lang="ru-RU" b="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952">
                <a:tc>
                  <a:txBody>
                    <a:bodyPr/>
                    <a:lstStyle/>
                    <a:p>
                      <a:r>
                        <a:rPr lang="ru-RU" b="1" i="1" dirty="0">
                          <a:latin typeface="Arial" pitchFamily="34" charset="0"/>
                          <a:cs typeface="Arial" pitchFamily="34" charset="0"/>
                        </a:rPr>
                        <a:t>ШАДРАКОВА </a:t>
                      </a:r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Юлия Васильевна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>
                          <a:latin typeface="Arial" pitchFamily="34" charset="0"/>
                          <a:cs typeface="Arial" pitchFamily="34" charset="0"/>
                        </a:rPr>
                        <a:t>преподаватель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952">
                <a:tc>
                  <a:txBody>
                    <a:bodyPr/>
                    <a:lstStyle/>
                    <a:p>
                      <a:r>
                        <a:rPr lang="ru-RU" b="1" i="1" dirty="0">
                          <a:latin typeface="Arial" pitchFamily="34" charset="0"/>
                          <a:cs typeface="Arial" pitchFamily="34" charset="0"/>
                        </a:rPr>
                        <a:t>ГУЗОВА</a:t>
                      </a:r>
                      <a:r>
                        <a:rPr lang="ru-RU" b="1" i="1" baseline="0" dirty="0">
                          <a:latin typeface="Arial" pitchFamily="34" charset="0"/>
                          <a:cs typeface="Arial" pitchFamily="34" charset="0"/>
                        </a:rPr>
                        <a:t> Светлана Леонидовна</a:t>
                      </a:r>
                      <a:endParaRPr lang="ru-RU" b="1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>
                          <a:latin typeface="Arial" pitchFamily="34" charset="0"/>
                          <a:cs typeface="Arial" pitchFamily="34" charset="0"/>
                        </a:rPr>
                        <a:t>преподаватель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952">
                <a:tc>
                  <a:txBody>
                    <a:bodyPr/>
                    <a:lstStyle/>
                    <a:p>
                      <a:r>
                        <a:rPr lang="ru-RU" b="1" i="1" dirty="0">
                          <a:latin typeface="Arial" pitchFamily="34" charset="0"/>
                          <a:cs typeface="Arial" pitchFamily="34" charset="0"/>
                        </a:rPr>
                        <a:t>КИРПИЧЕНКО Елизавета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>
                          <a:latin typeface="Arial" pitchFamily="34" charset="0"/>
                          <a:cs typeface="Arial" pitchFamily="34" charset="0"/>
                        </a:rPr>
                        <a:t>учащаяся учебной группы №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952">
                <a:tc>
                  <a:txBody>
                    <a:bodyPr/>
                    <a:lstStyle/>
                    <a:p>
                      <a:r>
                        <a:rPr lang="ru-RU" b="1" i="1" dirty="0">
                          <a:latin typeface="Arial" pitchFamily="34" charset="0"/>
                          <a:cs typeface="Arial" pitchFamily="34" charset="0"/>
                        </a:rPr>
                        <a:t>КОРОЛЕВА Виктория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>
                          <a:latin typeface="Arial" pitchFamily="34" charset="0"/>
                          <a:cs typeface="Arial" pitchFamily="34" charset="0"/>
                        </a:rPr>
                        <a:t>учащаяся учебной группы №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976">
                <a:tc>
                  <a:txBody>
                    <a:bodyPr/>
                    <a:lstStyle/>
                    <a:p>
                      <a:r>
                        <a:rPr lang="ru-RU" b="1" i="1" dirty="0">
                          <a:latin typeface="Arial" pitchFamily="34" charset="0"/>
                          <a:cs typeface="Arial" pitchFamily="34" charset="0"/>
                        </a:rPr>
                        <a:t>ЛАЗАРЬКОВА Варвара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>
                          <a:latin typeface="Arial" pitchFamily="34" charset="0"/>
                          <a:cs typeface="Arial" pitchFamily="34" charset="0"/>
                        </a:rPr>
                        <a:t>учащаяся учебной группы №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952">
                <a:tc>
                  <a:txBody>
                    <a:bodyPr/>
                    <a:lstStyle/>
                    <a:p>
                      <a:r>
                        <a:rPr lang="ru-RU" b="1" i="1" dirty="0">
                          <a:latin typeface="Arial" pitchFamily="34" charset="0"/>
                          <a:cs typeface="Arial" pitchFamily="34" charset="0"/>
                        </a:rPr>
                        <a:t>ЛЕПИКОВА Яна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>
                          <a:latin typeface="Arial" pitchFamily="34" charset="0"/>
                          <a:cs typeface="Arial" pitchFamily="34" charset="0"/>
                        </a:rPr>
                        <a:t>учащаяся учебной группы №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9952">
                <a:tc>
                  <a:txBody>
                    <a:bodyPr/>
                    <a:lstStyle/>
                    <a:p>
                      <a:r>
                        <a:rPr lang="ru-RU" b="1" i="1" dirty="0">
                          <a:latin typeface="Arial" pitchFamily="34" charset="0"/>
                          <a:cs typeface="Arial" pitchFamily="34" charset="0"/>
                        </a:rPr>
                        <a:t>МАРТЫНЕНКО Яна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>
                          <a:latin typeface="Arial" pitchFamily="34" charset="0"/>
                          <a:cs typeface="Arial" pitchFamily="34" charset="0"/>
                        </a:rPr>
                        <a:t>учащаяся учебной группы №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9952">
                <a:tc>
                  <a:txBody>
                    <a:bodyPr/>
                    <a:lstStyle/>
                    <a:p>
                      <a:r>
                        <a:rPr lang="ru-RU" b="1" i="1" dirty="0">
                          <a:latin typeface="Arial" pitchFamily="34" charset="0"/>
                          <a:cs typeface="Arial" pitchFamily="34" charset="0"/>
                        </a:rPr>
                        <a:t>СЕКАЦКАЯ Яна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>
                          <a:latin typeface="Arial" pitchFamily="34" charset="0"/>
                          <a:cs typeface="Arial" pitchFamily="34" charset="0"/>
                        </a:rPr>
                        <a:t>учащаяся учебной группы №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>
          <a:xfrm>
            <a:off x="1389063" y="327025"/>
            <a:ext cx="9601200" cy="420688"/>
          </a:xfrm>
        </p:spPr>
        <p:txBody>
          <a:bodyPr/>
          <a:lstStyle/>
          <a:p>
            <a:pPr algn="ctr"/>
            <a:r>
              <a:rPr lang="ru-RU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МОГИЛЕВ – ГОРОД НА ДНЕПРЕ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0" y="905126"/>
            <a:ext cx="5797635" cy="4406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45059" name="TextBox 9"/>
          <p:cNvSpPr txBox="1">
            <a:spLocks noChangeArrowheads="1"/>
          </p:cNvSpPr>
          <p:nvPr/>
        </p:nvSpPr>
        <p:spPr bwMode="auto">
          <a:xfrm>
            <a:off x="6902450" y="820738"/>
            <a:ext cx="497205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algn="just"/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Днепр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– это древнее иранское название, обозначающее многоводность реки. </a:t>
            </a:r>
          </a:p>
          <a:p>
            <a:pPr indent="457200"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Относительно названия этой огромной реки имеется несколько версий. В скифские времена ее именовали Борисфеном, что можно перевести как «текущая с севера», а людей, живущих на ее берегах, звали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борисфенитами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457200"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Историки Рима называли эту реку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Данаприс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(известно с V в. до н.э.). Название объясняли как сложное слово иранского происхождения: *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danu-apara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– «задняя, отдаленная река»; вторая часть названия иногда толкуется как иранское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apra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– «водная глубь» (т.е. Днепр – «глубокая река»). Позднее название трансформировалось в Днепр. </a:t>
            </a: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1035050" y="5456238"/>
            <a:ext cx="10839450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В древнерусских летописях оно писалось как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Дънѣпръ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 В Древней Руси Днепр называли Славутой, или Славутичем. Тогда он был частью торгового пути, который соединял Причерноморье с Прибалтикой. В истории он известен как «Путь из варяг в греки».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5213" y="555625"/>
            <a:ext cx="6134100" cy="57848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082" name="TextBox 6"/>
          <p:cNvSpPr txBox="1">
            <a:spLocks noChangeArrowheads="1"/>
          </p:cNvSpPr>
          <p:nvPr/>
        </p:nvSpPr>
        <p:spPr bwMode="auto">
          <a:xfrm>
            <a:off x="7505700" y="582613"/>
            <a:ext cx="4292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algn="just"/>
            <a:r>
              <a:rPr lang="ru-RU" sz="2000" b="1">
                <a:latin typeface="Times New Roman" pitchFamily="18" charset="0"/>
                <a:cs typeface="Times New Roman" pitchFamily="18" charset="0"/>
              </a:rPr>
              <a:t>ОКТЯБРЬСКИЙ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РАЙОН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 – административно-территориальная единица города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Могилёва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(администрация района  – улица Чигринова, 8а). </a:t>
            </a:r>
          </a:p>
          <a:p>
            <a:pPr indent="457200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Образован в 1962 году. </a:t>
            </a:r>
          </a:p>
          <a:p>
            <a:pPr indent="457200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Расположен в южной части города, на левом берегу Днепра. </a:t>
            </a:r>
          </a:p>
          <a:p>
            <a:pPr indent="457200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Граничит с Ленинским районом в основном по реке Днепр до пересечения проспекта Пушкина с улицей Челюскинцев,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Вишневецкого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до границы города Могилева. </a:t>
            </a:r>
          </a:p>
          <a:p>
            <a:pPr indent="457200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Основные магистрали: проспекты Пушкина, Шмидта, Димитрова, Витебский, бульвар Непокорённых, улица Островского.</a:t>
            </a:r>
            <a:endParaRPr lang="ru-RU" sz="2000" dirty="0">
              <a:latin typeface="Franklin Gothic Book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7162" y="1983582"/>
            <a:ext cx="2862262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1327150" y="401638"/>
            <a:ext cx="10291763" cy="803275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tx1"/>
                </a:solidFill>
              </a:rPr>
              <a:t>Значимые объекты Октябрьского района</a:t>
            </a:r>
          </a:p>
        </p:txBody>
      </p:sp>
      <p:pic>
        <p:nvPicPr>
          <p:cNvPr id="4710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0106" y="2011661"/>
            <a:ext cx="2820987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Объект 16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587750" y="3574257"/>
            <a:ext cx="3101975" cy="3100388"/>
          </a:xfrm>
        </p:spPr>
      </p:pic>
      <p:sp>
        <p:nvSpPr>
          <p:cNvPr id="47110" name="TextBox 17"/>
          <p:cNvSpPr txBox="1">
            <a:spLocks noChangeArrowheads="1"/>
          </p:cNvSpPr>
          <p:nvPr/>
        </p:nvSpPr>
        <p:spPr bwMode="auto">
          <a:xfrm>
            <a:off x="736600" y="1269653"/>
            <a:ext cx="3238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Спортивные объекты</a:t>
            </a:r>
          </a:p>
        </p:txBody>
      </p:sp>
      <p:sp>
        <p:nvSpPr>
          <p:cNvPr id="47111" name="TextBox 18"/>
          <p:cNvSpPr txBox="1">
            <a:spLocks noChangeArrowheads="1"/>
          </p:cNvSpPr>
          <p:nvPr/>
        </p:nvSpPr>
        <p:spPr bwMode="auto">
          <a:xfrm>
            <a:off x="6427788" y="1265387"/>
            <a:ext cx="306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Храмы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Заднепровья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12" name="TextBox 19"/>
          <p:cNvSpPr txBox="1">
            <a:spLocks noChangeArrowheads="1"/>
          </p:cNvSpPr>
          <p:nvPr/>
        </p:nvSpPr>
        <p:spPr bwMode="auto">
          <a:xfrm>
            <a:off x="3752851" y="2954338"/>
            <a:ext cx="2751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Промышленность</a:t>
            </a:r>
          </a:p>
        </p:txBody>
      </p:sp>
      <p:sp>
        <p:nvSpPr>
          <p:cNvPr id="47113" name="TextBox 20"/>
          <p:cNvSpPr txBox="1">
            <a:spLocks noChangeArrowheads="1"/>
          </p:cNvSpPr>
          <p:nvPr/>
        </p:nvSpPr>
        <p:spPr bwMode="auto">
          <a:xfrm>
            <a:off x="9191624" y="2953048"/>
            <a:ext cx="2720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Память о войне</a:t>
            </a:r>
          </a:p>
        </p:txBody>
      </p:sp>
      <p:pic>
        <p:nvPicPr>
          <p:cNvPr id="47108" name="Рисунок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41592" y="3586957"/>
            <a:ext cx="2992437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>
          <a:xfrm>
            <a:off x="2387600" y="827088"/>
            <a:ext cx="9474200" cy="1255712"/>
          </a:xfrm>
        </p:spPr>
        <p:txBody>
          <a:bodyPr/>
          <a:lstStyle/>
          <a:p>
            <a:pPr indent="457200" algn="just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Первая ледовая арена в Могилевской области.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Введен в эксплуатацию в 2000 году. При вместимости трибун в 3048 посадочных мест, удерживает лидерство среди всех ледовых площадок Беларуси по посещаемости зрителями хоккейных матчей.</a:t>
            </a: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219" y="2144021"/>
            <a:ext cx="468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13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5850" y="884238"/>
            <a:ext cx="1198562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633369" y="2116816"/>
            <a:ext cx="4679950" cy="3240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133" name="TextBox 8"/>
          <p:cNvSpPr txBox="1">
            <a:spLocks noChangeArrowheads="1"/>
          </p:cNvSpPr>
          <p:nvPr/>
        </p:nvSpPr>
        <p:spPr bwMode="auto">
          <a:xfrm rot="-1366175">
            <a:off x="7307358" y="3030758"/>
            <a:ext cx="15478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Franklin Gothic Book" pitchFamily="34" charset="0"/>
              </a:rPr>
              <a:t>Дворец спорта «Могилев»</a:t>
            </a:r>
          </a:p>
        </p:txBody>
      </p:sp>
      <p:sp>
        <p:nvSpPr>
          <p:cNvPr id="48136" name="TextBox 2"/>
          <p:cNvSpPr txBox="1">
            <a:spLocks noChangeArrowheads="1"/>
          </p:cNvSpPr>
          <p:nvPr/>
        </p:nvSpPr>
        <p:spPr bwMode="auto">
          <a:xfrm>
            <a:off x="3829050" y="231775"/>
            <a:ext cx="6972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ДВОРЕЦ СПОРТА «МОГИЛЕВ»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(улица Гагарина, 1)</a:t>
            </a:r>
            <a:endParaRPr lang="ru-RU" dirty="0">
              <a:latin typeface="Franklin Gothic Book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016794" y="5436958"/>
            <a:ext cx="10826750" cy="117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indent="457200" algn="just" defTabSz="914400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Дворец спорта является базой государственного специализированного учебно-спортивного учреждения «Областной центр олимпийского резерва по хоккею с шайбой». Кроме ледовой арены, в здании дворца оборудованы тренажерный зал площадью 85,07 м², зал хореографии площадью 73,08 м².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6007" y="5494338"/>
            <a:ext cx="5004000" cy="7969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e-BY" i="1" dirty="0"/>
              <a:t>Урбаноним (годоним)</a:t>
            </a: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94625" y="1785306"/>
            <a:ext cx="9746165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ГАГАРИНА</a:t>
            </a:r>
            <a:endParaRPr lang="ru-RU" sz="17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>
          <a:xfrm>
            <a:off x="1041400" y="688976"/>
            <a:ext cx="10812463" cy="985876"/>
          </a:xfrm>
        </p:spPr>
        <p:txBody>
          <a:bodyPr/>
          <a:lstStyle/>
          <a:p>
            <a:pPr indent="457200" algn="just" defTabSz="622300">
              <a:lnSpc>
                <a:spcPct val="100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Улица Гагарина (старое название — Лагерная) располагается в южной части города в Заднепровском жилом районе. Протяженность улицы 1680 м от проспекта Пушкина до площади Гагарина. Названа в 1961 году в честь Гагарина Ю.А.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400" y="1799154"/>
            <a:ext cx="4073822" cy="3061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50179" name="TextBox 5"/>
          <p:cNvSpPr txBox="1">
            <a:spLocks noChangeArrowheads="1"/>
          </p:cNvSpPr>
          <p:nvPr/>
        </p:nvSpPr>
        <p:spPr bwMode="auto">
          <a:xfrm>
            <a:off x="5237163" y="1616075"/>
            <a:ext cx="3763962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Летчик-космонавт СССР, Герой Советского Союза, кавалер высших знаков отличия ряда государств, почетный гражданин многих российских и зарубежных городов. </a:t>
            </a:r>
          </a:p>
          <a:p>
            <a:pPr indent="457200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12 апреля 1961 года Юрий Гагарин стал первым человеком в мировой истории, совершившим полет в космическое пространство</a:t>
            </a:r>
            <a:r>
              <a:rPr lang="ru-RU" sz="2000" dirty="0">
                <a:latin typeface="Franklin Gothic Book" pitchFamily="34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582" y="1331951"/>
            <a:ext cx="2636867" cy="3761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0181" name="TextBox 6"/>
          <p:cNvSpPr txBox="1">
            <a:spLocks noChangeArrowheads="1"/>
          </p:cNvSpPr>
          <p:nvPr/>
        </p:nvSpPr>
        <p:spPr bwMode="auto">
          <a:xfrm>
            <a:off x="1041400" y="4972050"/>
            <a:ext cx="1081246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Franklin Gothic Book" pitchFamily="34" charset="0"/>
              </a:rPr>
              <a:t>	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Ракета-носитель «Восток» с кораблём «Восток-1», на борту которого находился Гагарин, была запущена с космодрома Байконур, расположенного в Кызыл-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Ординской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области Казахстана. После 108 минут полёта Гагарин успешно приземлился в Саратовской области, неподалёку от Энгельса. 12 апреля 1961 года, день полёта Юрия Гагарина в космос был объявлен праздником.</a:t>
            </a:r>
            <a:endParaRPr lang="ru-RU" dirty="0">
              <a:latin typeface="Franklin Gothic Book" pitchFamily="34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837656" y="220894"/>
            <a:ext cx="6972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УЛИЦА ГАГАРИНА</a:t>
            </a:r>
            <a:endParaRPr lang="ru-RU" dirty="0">
              <a:latin typeface="Franklin Gothic Book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836"/>
          <a:stretch/>
        </p:blipFill>
        <p:spPr>
          <a:xfrm>
            <a:off x="1097922" y="3124200"/>
            <a:ext cx="6206747" cy="3081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0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1877" y="1068388"/>
            <a:ext cx="1112429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Box 4"/>
          <p:cNvSpPr txBox="1">
            <a:spLocks noChangeArrowheads="1"/>
          </p:cNvSpPr>
          <p:nvPr/>
        </p:nvSpPr>
        <p:spPr bwMode="auto">
          <a:xfrm>
            <a:off x="2144306" y="933496"/>
            <a:ext cx="970479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Общая территория комплекса составляет 6 га. На стадионе «Торпедо» проводятся матчи футбольного чемпионата Республики Беларусь. Вместимость трибун — 3,5 тысячи человек. На территории комплекса построен городок для игровых видов спорта.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456" y="3124200"/>
            <a:ext cx="3879449" cy="308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205" name="TextBox 8"/>
          <p:cNvSpPr txBox="1">
            <a:spLocks noChangeArrowheads="1"/>
          </p:cNvSpPr>
          <p:nvPr/>
        </p:nvSpPr>
        <p:spPr bwMode="auto">
          <a:xfrm rot="-1314266">
            <a:off x="8245053" y="4592885"/>
            <a:ext cx="13541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Franklin Gothic Book" pitchFamily="34" charset="0"/>
              </a:rPr>
              <a:t>Спортивный комплекс «Торпедо»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2144306" y="327323"/>
            <a:ext cx="831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СПОРТИВНЫЙ КОМПЛЕКС «ТОРПЕДО»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 Витебский пр-т, 43)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031876" y="2097588"/>
            <a:ext cx="1081722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На площади 2800 м² расположены футбольное поле с искусственным покрытием (20×40 м), площадка для пляжного волейбола, площадки для игры в волейбол, баскетбол, мини-футбол (35×40 м), построены открытые теннисные корты с земляным покрытием.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4625" y="1785306"/>
            <a:ext cx="9746165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ПРОСПЕКТ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ВИТЕБСКИЙ</a:t>
            </a:r>
            <a:endParaRPr lang="ru-RU" sz="17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848707" y="5494338"/>
            <a:ext cx="5004000" cy="7969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e-BY" i="1" dirty="0"/>
              <a:t>Урбаноним (годоним)</a:t>
            </a:r>
            <a:endParaRPr lang="ru-RU" i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>
          <a:xfrm>
            <a:off x="1155699" y="1266825"/>
            <a:ext cx="5562601" cy="3244850"/>
          </a:xfrm>
        </p:spPr>
        <p:txBody>
          <a:bodyPr/>
          <a:lstStyle/>
          <a:p>
            <a:pPr indent="457200" algn="just">
              <a:lnSpc>
                <a:spcPct val="100000"/>
              </a:lnSpc>
              <a:tabLst>
                <a:tab pos="444500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Первоначальное название Оршанское шоссе.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В 1978 году получил нынешнее название.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Ориентирован с юго-запада на северо-восток. Является продолжением проспекта Димитрова, начинается от путепровода через железнодорожные пути, с севера примыкают улицы Полтавская и Автозаводская, с юга начинается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Чаусское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шоссе. За пределами города переходит в трассу Р96.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Длина проспекта составляет около 2,7 км.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современного облика проспекта началось в 1970-е гг.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4172" y="1339055"/>
            <a:ext cx="4664765" cy="3228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3252" name="TextBox 2"/>
          <p:cNvSpPr txBox="1">
            <a:spLocks noChangeArrowheads="1"/>
          </p:cNvSpPr>
          <p:nvPr/>
        </p:nvSpPr>
        <p:spPr bwMode="auto">
          <a:xfrm>
            <a:off x="4078288" y="555624"/>
            <a:ext cx="4029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ПРОСПЕКТ ВИТЕБСКИЙ</a:t>
            </a:r>
            <a:endParaRPr lang="ru-RU" sz="2400" dirty="0">
              <a:latin typeface="Franklin Gothic Book" pitchFamily="34" charset="0"/>
            </a:endParaRPr>
          </a:p>
        </p:txBody>
      </p:sp>
      <p:pic>
        <p:nvPicPr>
          <p:cNvPr id="53254" name="Picture 6" descr="Витебский проспект (Могилёв) — Википед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1871" y="4794275"/>
            <a:ext cx="2600325" cy="1727200"/>
          </a:xfrm>
          <a:prstGeom prst="rect">
            <a:avLst/>
          </a:prstGeom>
          <a:noFill/>
        </p:spPr>
      </p:pic>
      <p:pic>
        <p:nvPicPr>
          <p:cNvPr id="53256" name="Picture 8" descr="Витебский проспект, 16 — Яндекс.Карты"/>
          <p:cNvPicPr>
            <a:picLocks noChangeAspect="1" noChangeArrowheads="1"/>
          </p:cNvPicPr>
          <p:nvPr/>
        </p:nvPicPr>
        <p:blipFill rotWithShape="1">
          <a:blip r:embed="rId4"/>
          <a:srcRect t="23223" b="8337"/>
          <a:stretch/>
        </p:blipFill>
        <p:spPr bwMode="auto">
          <a:xfrm>
            <a:off x="7811396" y="4793475"/>
            <a:ext cx="2524846" cy="172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257175"/>
            <a:ext cx="9072000" cy="492125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МНОГОФУНКЦИОНАЛЬНЫЙ СПОРТИВНЫЙ КОМПЛЕКС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638" y="2795739"/>
            <a:ext cx="6557225" cy="3692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871" y="3214222"/>
            <a:ext cx="4132801" cy="30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277" name="TextBox 6"/>
          <p:cNvSpPr txBox="1">
            <a:spLocks noChangeArrowheads="1"/>
          </p:cNvSpPr>
          <p:nvPr/>
        </p:nvSpPr>
        <p:spPr bwMode="auto">
          <a:xfrm rot="20764842">
            <a:off x="7981013" y="3574115"/>
            <a:ext cx="255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+mn-lt"/>
                <a:cs typeface="Times New Roman" pitchFamily="18" charset="0"/>
              </a:rPr>
              <a:t>Многофункциональный спортивный комплекс</a:t>
            </a:r>
          </a:p>
        </p:txBody>
      </p:sp>
      <p:sp>
        <p:nvSpPr>
          <p:cNvPr id="54280" name="TextBox 2"/>
          <p:cNvSpPr txBox="1">
            <a:spLocks noChangeArrowheads="1"/>
          </p:cNvSpPr>
          <p:nvPr/>
        </p:nvSpPr>
        <p:spPr bwMode="auto">
          <a:xfrm>
            <a:off x="2247900" y="871439"/>
            <a:ext cx="968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Franklin Gothic Book" pitchFamily="34" charset="0"/>
              </a:rPr>
              <a:t>	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Октябрьском районе появилась новая площадка для занятий спортом и тренировок. Полный ввод в эксплуатацию планируется в ноябре 2021 года. Сейчас активно идут работы второй очереди, которые предусматривают строительство двух бассейнов (один из них будет со всем необходимым набором оборудования для учебно-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884139"/>
            <a:ext cx="1116013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036638" y="2058889"/>
            <a:ext cx="108952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тренировочных сборов по плаванию и проведению соревнований международного уровня; второй – для обучения плаванию детей).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6138" y="296863"/>
            <a:ext cx="2887662" cy="674687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/>
              <a:t>ВВЕДЕНИЕ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03275" y="908050"/>
            <a:ext cx="11150600" cy="57229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2588" indent="-382588" algn="just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</a:pPr>
            <a:r>
              <a:rPr lang="ru-RU" i="1" dirty="0"/>
              <a:t>Проезжая по родным местам, мы даже не задумываемся над тем, а почему так названы наши города, улицы, проспекты, реки, лес, озера. Откуда взялись те или иные названия? Что они могут рассказать нам о прошлом нашего края? Географические названия встречаются повсюду.  Они сопровождают нас с самого детства, без них человеку не обойтись.</a:t>
            </a:r>
          </a:p>
          <a:p>
            <a:pPr marL="382588" indent="-382588" algn="just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</a:pPr>
            <a:r>
              <a:rPr lang="ru-RU" i="1" dirty="0"/>
              <a:t>Важность имен собственных в культурно-историческом аспекте не подлежит сомнению, так как ономасиологическая картина также отражает особенности культуры каждого этноса и характер человека, давшего название какому-либо объекту.</a:t>
            </a:r>
          </a:p>
          <a:p>
            <a:pPr marL="382588" indent="-382588" algn="just" defTabSz="914400">
              <a:spcBef>
                <a:spcPts val="0"/>
              </a:spcBef>
              <a:spcAft>
                <a:spcPts val="0"/>
              </a:spcAft>
            </a:pPr>
            <a:r>
              <a:rPr lang="ru-RU" i="1" dirty="0"/>
              <a:t>Проведенная в рамках подготовки настоящего материала работа позволяет развивать у  учащихся  «этническую осведомленность» о малой родине, способствует формированию национального самосознания и патриотических чувств, воспитывает уважение к своей малой родине и стране в целом.</a:t>
            </a:r>
          </a:p>
          <a:p>
            <a:pPr marL="382588" indent="-382588" algn="just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</a:pPr>
            <a:r>
              <a:rPr lang="ru-RU" b="1" i="1" dirty="0"/>
              <a:t>Основная цель работы:</a:t>
            </a:r>
            <a:r>
              <a:rPr lang="ru-RU" i="1" dirty="0"/>
              <a:t> определить значимые топонимы Октябрьского района города Могилева и изучить историю их происхождения и значение. </a:t>
            </a:r>
          </a:p>
          <a:p>
            <a:pPr marL="382588" indent="-382588" algn="just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</a:pPr>
            <a:endParaRPr lang="ru-RU" i="1" dirty="0"/>
          </a:p>
          <a:p>
            <a:pPr marL="382588" indent="-382588" algn="just" defTabSz="914400"/>
            <a:r>
              <a:rPr lang="ru-RU" b="1" i="1" dirty="0"/>
              <a:t>Актуальность работы: </a:t>
            </a:r>
            <a:r>
              <a:rPr lang="ru-RU" i="1" dirty="0"/>
              <a:t>Собранный в одну работу материал будет представлять ценность при организации изучения истории города Могилева и Октябрьского района в частности.</a:t>
            </a:r>
          </a:p>
          <a:p>
            <a:pPr marL="382588" indent="-382588" algn="just" defTabSz="914400"/>
            <a:r>
              <a:rPr lang="ru-RU" b="1" i="1" dirty="0"/>
              <a:t>Практическая значимость работы:</a:t>
            </a:r>
            <a:r>
              <a:rPr lang="ru-RU" i="1" dirty="0"/>
              <a:t> Материалы можно использовать на уроках языка, литературы, географии и истории, а также в рамках воспитательных мероприятий.                                      </a:t>
            </a:r>
            <a:r>
              <a:rPr lang="ru-RU" sz="1400" i="1" dirty="0"/>
              <a:t>  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9434" y="1785306"/>
            <a:ext cx="11160000" cy="27084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8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УЛИЦА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83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ЗЛАТОУСТОВСКОГО</a:t>
            </a:r>
            <a:endParaRPr lang="ru-RU" sz="83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480717" y="5478462"/>
            <a:ext cx="5400000" cy="7969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defTabSz="914400" fontAlgn="auto">
              <a:lnSpc>
                <a:spcPct val="89000"/>
              </a:lnSpc>
              <a:spcAft>
                <a:spcPts val="0"/>
              </a:spcAft>
              <a:defRPr/>
            </a:pPr>
            <a:r>
              <a:rPr lang="be-BY" sz="4400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Урбаноним (годоним)</a:t>
            </a:r>
            <a:endParaRPr lang="ru-RU" sz="4400" i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>
          <a:xfrm>
            <a:off x="5735638" y="854075"/>
            <a:ext cx="6096000" cy="2772000"/>
          </a:xfrm>
        </p:spPr>
        <p:txBody>
          <a:bodyPr/>
          <a:lstStyle/>
          <a:p>
            <a:pPr algn="just">
              <a:lnSpc>
                <a:spcPct val="100000"/>
              </a:lnSpc>
              <a:tabLst>
                <a:tab pos="533400" algn="l"/>
              </a:tabLst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появилась в Могилеве недавно, она находится в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Заднепровье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или, как говорят горожане, «на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Фатина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там, где строятся новые многоэтажные дома вдоль залива на Днепре.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В книгах, посвященных обороне Могилева, можно встретить фамилию Златоустовский. Майор Златоустовский Геннадий Иванович служил начальником штаба 747-го стрелкового полка 172-й стрелковой дивизии.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450" y="455613"/>
            <a:ext cx="4132263" cy="28225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338" y="3594100"/>
            <a:ext cx="4144962" cy="291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852" y="3747644"/>
            <a:ext cx="4735161" cy="2662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6325" name="TextBox 2"/>
          <p:cNvSpPr txBox="1">
            <a:spLocks noChangeArrowheads="1"/>
          </p:cNvSpPr>
          <p:nvPr/>
        </p:nvSpPr>
        <p:spPr bwMode="auto">
          <a:xfrm>
            <a:off x="5999163" y="369888"/>
            <a:ext cx="57816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УЛИЦА ЗЛАТОУСТОВСКОГО</a:t>
            </a:r>
            <a:endParaRPr lang="ru-RU" sz="2400" dirty="0">
              <a:latin typeface="Franklin Gothic Book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9962" y="942974"/>
            <a:ext cx="9694851" cy="1013325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 на базе УО «Могилёвский государственный профессиональный лицей №7» по инициативе и поддержке Управления образования Могилёвского облисполкома. Торжественное открытие состоялось 29 октября 2010 года.</a:t>
            </a:r>
          </a:p>
        </p:txBody>
      </p:sp>
      <p:pic>
        <p:nvPicPr>
          <p:cNvPr id="57346" name="Объект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2038" y="3662363"/>
            <a:ext cx="3675062" cy="2738437"/>
          </a:xfrm>
        </p:spPr>
      </p:pic>
      <p:pic>
        <p:nvPicPr>
          <p:cNvPr id="5734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2588" y="3662363"/>
            <a:ext cx="3829050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8867" y="876300"/>
            <a:ext cx="1081095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5" y="3660775"/>
            <a:ext cx="2854325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2" name="TextBox 11"/>
          <p:cNvSpPr txBox="1">
            <a:spLocks noChangeArrowheads="1"/>
          </p:cNvSpPr>
          <p:nvPr/>
        </p:nvSpPr>
        <p:spPr bwMode="auto">
          <a:xfrm>
            <a:off x="5735820" y="5904012"/>
            <a:ext cx="23526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Franklin Gothic Book" pitchFamily="34" charset="0"/>
              </a:rPr>
              <a:t>Музей Профтехобразования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358031" y="338435"/>
            <a:ext cx="9468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МУЗЕЙ  ПРОФТЕХОБРАЗОВАНИЯ МОГИЛЕВСКОЙ ОБЛАСТИ</a:t>
            </a:r>
            <a:endParaRPr lang="ru-RU" sz="2400" dirty="0">
              <a:latin typeface="Franklin Gothic Book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974887" y="1866899"/>
            <a:ext cx="10728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indent="457200" algn="just" defTabSz="914400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Открытию музея предшествовала большая исследовательская работа педагогов и учащихся колледжей и лицеев по формированию материалов о развитии учебных заведений, которые легли в основу всей экспозиции.</a:t>
            </a:r>
          </a:p>
          <a:p>
            <a:pPr algn="just" defTabSz="533400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В экспозиции представлено 36 специальных стендов, рассказывающих об истории развития всех профессионально-технических учреждений образования области, а также о создании и становлении в регионе областной системы профессионально – технического образования.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4625" y="1785306"/>
            <a:ext cx="9746165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УЛИЦА СИМОНОВА</a:t>
            </a:r>
            <a:endParaRPr lang="ru-RU" sz="17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67707" y="5430838"/>
            <a:ext cx="5364000" cy="7969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defTabSz="914400" fontAlgn="auto">
              <a:lnSpc>
                <a:spcPct val="89000"/>
              </a:lnSpc>
              <a:spcAft>
                <a:spcPts val="0"/>
              </a:spcAft>
              <a:defRPr/>
            </a:pPr>
            <a:r>
              <a:rPr lang="be-BY" sz="4400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Урбаноним (годоним)</a:t>
            </a:r>
            <a:endParaRPr lang="ru-RU" sz="4400" i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Объект 2"/>
          <p:cNvSpPr>
            <a:spLocks noGrp="1"/>
          </p:cNvSpPr>
          <p:nvPr>
            <p:ph idx="1"/>
          </p:nvPr>
        </p:nvSpPr>
        <p:spPr>
          <a:xfrm>
            <a:off x="1028699" y="920750"/>
            <a:ext cx="7307263" cy="318293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Franklin Gothic Book" pitchFamily="34" charset="0"/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названа в 1980 в честь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К.М.Симонова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Протяжённость   свыше 2000 м, от площади Гагарина до проспекта Шмидта. </a:t>
            </a:r>
          </a:p>
          <a:p>
            <a:pPr marL="0" indent="0" algn="just" defTabSz="533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Franklin Gothic Book" pitchFamily="34" charset="0"/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«Одному человеку этот мирный теперь пейзаж ничего не говорит, а для других — это поле боя. Я не был солдатом, был всего только корреспондентом, но и у меня есть кусок земли, которого мне век не забыть — поле под Могилевом, где я впервые видел в июле сорок первого, как наши сожгли тридцать девять немецких танков». Так говорит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К.Симонов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Буйническом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поле, где завещал развеять свой прах.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76920" y="1023763"/>
            <a:ext cx="2871075" cy="4236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313" y="3752850"/>
            <a:ext cx="4721225" cy="2773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869331" y="333970"/>
            <a:ext cx="6408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УЛИЦА СИМОНОВА </a:t>
            </a:r>
            <a:r>
              <a:rPr lang="ru-RU" sz="1600" dirty="0"/>
              <a:t>(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Ранее называлась улица Гагарина)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>
          <a:xfrm>
            <a:off x="2130925" y="951211"/>
            <a:ext cx="5755775" cy="972000"/>
          </a:xfrm>
        </p:spPr>
        <p:txBody>
          <a:bodyPr/>
          <a:lstStyle/>
          <a:p>
            <a:pPr indent="457200" algn="just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Крупнейший в Европе комплекс по изготовлению полиэтилентерефталата, полиэфирных волокон и технических нитей.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3625" y="3490913"/>
            <a:ext cx="4956175" cy="2833687"/>
          </a:xfrm>
        </p:spPr>
      </p:pic>
      <p:pic>
        <p:nvPicPr>
          <p:cNvPr id="60420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0925" y="879475"/>
            <a:ext cx="108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Рисунок 6"/>
          <p:cNvPicPr>
            <a:picLocks noChangeAspect="1"/>
          </p:cNvPicPr>
          <p:nvPr/>
        </p:nvPicPr>
        <p:blipFill rotWithShape="1">
          <a:blip r:embed="rId4"/>
          <a:srcRect b="4143"/>
          <a:stretch/>
        </p:blipFill>
        <p:spPr bwMode="auto">
          <a:xfrm rot="16200000">
            <a:off x="6639420" y="3266581"/>
            <a:ext cx="2809874" cy="325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Рисунок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74038" y="557213"/>
            <a:ext cx="3662362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TextBox 7"/>
          <p:cNvSpPr txBox="1">
            <a:spLocks noChangeArrowheads="1"/>
          </p:cNvSpPr>
          <p:nvPr/>
        </p:nvSpPr>
        <p:spPr bwMode="auto">
          <a:xfrm>
            <a:off x="6632575" y="4174551"/>
            <a:ext cx="27241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Franklin Gothic Book" pitchFamily="34" charset="0"/>
              </a:rPr>
              <a:t>ОАО «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Могилевхимволокно</a:t>
            </a:r>
            <a:r>
              <a:rPr lang="ru-RU" dirty="0">
                <a:latin typeface="Franklin Gothic Book" pitchFamily="34" charset="0"/>
              </a:rPr>
              <a:t>»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487100" y="324446"/>
            <a:ext cx="55834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ОАО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МОГИЛЁВХИМВОЛОКНО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050925" y="1845175"/>
            <a:ext cx="6759575" cy="28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indent="457200" algn="just" defTabSz="914400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состав объединения, созданного в 1975 году, вошли Могилёвский комбинат синтетического волокна (головное предприятие) и Могилевский завод искусственного волокна. Является одним из крупнейших промышленных предприятий Могилевской области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4625" y="1785306"/>
            <a:ext cx="9746165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ПРОСПЕКТ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ШМИДТА</a:t>
            </a:r>
            <a:endParaRPr lang="ru-RU" sz="17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853238" y="5494338"/>
            <a:ext cx="5004000" cy="7969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e-BY" i="1" dirty="0"/>
              <a:t>Урбаноним (годоним)</a:t>
            </a:r>
            <a:endParaRPr lang="ru-RU" i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1041400" y="1055418"/>
            <a:ext cx="7924800" cy="262800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назван в 1967 в честь О. Ю. Шмидта. Протяжённость 4984 м, от моста на пересечении улицы Челюскинцев с улицей Космонавтов до мусороперерабатывающего завода. Одна из главных транспортных магистралей. Проспект начал формироваться в 1960-е годы, когда по ген. плану 1967-70 началась комплексная застройка южной окраины города (быв.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Луполовское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предместье) 5-, 9-этажными, преимущественно жилыми, домами. На месте бывшего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Луполовского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лагеря смерти создан мемориальный комплекс. 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38225" y="3630613"/>
            <a:ext cx="4033838" cy="25034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3906" t="2136" r="3721" b="5559"/>
          <a:stretch>
            <a:fillRect/>
          </a:stretch>
        </p:blipFill>
        <p:spPr>
          <a:xfrm>
            <a:off x="9116603" y="1284018"/>
            <a:ext cx="2720887" cy="421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187687" y="468699"/>
            <a:ext cx="3622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ПРОСПЕКТ ШМИДТА</a:t>
            </a:r>
            <a:endParaRPr lang="ru-RU" sz="24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5092700" y="3519580"/>
            <a:ext cx="3873500" cy="16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defTabSz="914400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участке между        ул. 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Н.Островского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и Габровской с запада к проспекту примыкает Парк имени 60-летия Великого Октября.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/>
          <p:cNvSpPr>
            <a:spLocks noGrp="1"/>
          </p:cNvSpPr>
          <p:nvPr>
            <p:ph type="title"/>
          </p:nvPr>
        </p:nvSpPr>
        <p:spPr>
          <a:xfrm>
            <a:off x="2138862" y="1118335"/>
            <a:ext cx="4706437" cy="1066065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является крупнейшим в Беларуси производителем молочной продукции. Всего компания производит более 250 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992938" y="1279526"/>
            <a:ext cx="4849812" cy="32654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4735" y="3645914"/>
            <a:ext cx="2875116" cy="22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2" name="Рисунок 5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8863" y="902435"/>
            <a:ext cx="108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3805920"/>
            <a:ext cx="283807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TextBox 7"/>
          <p:cNvSpPr txBox="1">
            <a:spLocks noChangeArrowheads="1"/>
          </p:cNvSpPr>
          <p:nvPr/>
        </p:nvSpPr>
        <p:spPr bwMode="auto">
          <a:xfrm>
            <a:off x="1141749" y="3766124"/>
            <a:ext cx="12566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Franklin Gothic Book" pitchFamily="34" charset="0"/>
              </a:rPr>
              <a:t>ОАО «Бабушкина крынка»</a:t>
            </a:r>
          </a:p>
        </p:txBody>
      </p:sp>
      <p:sp>
        <p:nvSpPr>
          <p:cNvPr id="63497" name="TextBox 2"/>
          <p:cNvSpPr txBox="1">
            <a:spLocks noChangeArrowheads="1"/>
          </p:cNvSpPr>
          <p:nvPr/>
        </p:nvSpPr>
        <p:spPr bwMode="auto">
          <a:xfrm>
            <a:off x="1701800" y="347236"/>
            <a:ext cx="87368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ХОЛДИНГ «МОГИЛЕВСКАЯ МОЛОЧНАЯ КОМПАНИЯ «БАБУШКИНА КРЫНКА»</a:t>
            </a:r>
            <a:endParaRPr lang="ru-RU" sz="2400" dirty="0">
              <a:latin typeface="Franklin Gothic Book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39435" y="1998247"/>
            <a:ext cx="5761037" cy="175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defTabSz="914400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наименований продукции, которые реализуются под брендами «Бабушкина крынка», «Веселые внучата», «Свежие новости» и «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Eco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Greco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как на территории Республики Беларусь, так и за ее пределами.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963569" y="4660668"/>
            <a:ext cx="4885531" cy="138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defTabSz="914400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Продукция предприятия неоднократно удостаивалась высоких наград на престижных национальных и международных выставках и конкурсах.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83113" y="826301"/>
            <a:ext cx="9746165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УЛИЦА АКАДЕМИКА ПАВЛОВА</a:t>
            </a:r>
            <a:endParaRPr lang="ru-RU" sz="17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72238" y="5476876"/>
            <a:ext cx="5400000" cy="7969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defTabSz="914400" fontAlgn="auto">
              <a:lnSpc>
                <a:spcPct val="89000"/>
              </a:lnSpc>
              <a:spcAft>
                <a:spcPts val="0"/>
              </a:spcAft>
              <a:defRPr/>
            </a:pPr>
            <a:r>
              <a:rPr lang="be-BY" sz="4400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Урбаноним (годоним)</a:t>
            </a:r>
            <a:endParaRPr lang="ru-RU" sz="4400" i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233232">
            <a:off x="2207941" y="2074128"/>
            <a:ext cx="7705493" cy="133814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8800" dirty="0">
                <a:effectLst>
                  <a:reflection blurRad="6350" stA="55000" endA="50" endPos="85000" dist="60007" dir="5400000" sy="-100000" algn="bl" rotWithShape="0"/>
                </a:effectLst>
              </a:rPr>
              <a:t>Теоретическая часть</a:t>
            </a:r>
          </a:p>
        </p:txBody>
      </p:sp>
    </p:spTree>
  </p:cSld>
  <p:clrMapOvr>
    <a:masterClrMapping/>
  </p:clrMapOvr>
  <p:transition>
    <p:wedg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Объект 2"/>
          <p:cNvSpPr>
            <a:spLocks noGrp="1"/>
          </p:cNvSpPr>
          <p:nvPr>
            <p:ph idx="1"/>
          </p:nvPr>
        </p:nvSpPr>
        <p:spPr>
          <a:xfrm>
            <a:off x="1016001" y="914082"/>
            <a:ext cx="7704000" cy="226800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Павлов Иван Петрович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(26.09.1849 — 27.02.1936)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 советский физиолог, создатель материалистического учения о высшей нервной деятельности и современных представлений о процессе пищеварения, основатель крупнейшей советской физиологической школы, академик АН СССР (1907). Разработал принципиально новый метод физиологического исследования — метод хронического эксперимента. За исследования механизмов пищеварения ему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05446" y="952182"/>
            <a:ext cx="3028950" cy="3881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700" y="3162300"/>
            <a:ext cx="5634038" cy="3119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835964" y="309136"/>
            <a:ext cx="61490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УЛИЦА АКАДЕМИКА ПАВЛОВА</a:t>
            </a:r>
            <a:endParaRPr lang="ru-RU" sz="2400" dirty="0">
              <a:latin typeface="Franklin Gothic Book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6819900" y="4864100"/>
            <a:ext cx="4976396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82588" indent="-382588" algn="l" rtl="0" fontAlgn="base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itchFamily="34" charset="0"/>
              <a:buChar char="■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2588" algn="l" rtl="0" fontAlgn="base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–"/>
              <a:defRPr sz="20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2588" algn="l" rtl="0" fontAlgn="base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■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2588" algn="l" rtl="0" fontAlgn="base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–"/>
              <a:defRPr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2588" algn="l" rtl="0" fontAlgn="base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■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Franklin Gothic Book" pitchFamily="34" charset="0"/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пищеварения ему присуждена Нобелевская премия 1904. Создал учение о высшей нервной деятельности, определил основные закономерности в деятельности головного мозга.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 bwMode="auto">
          <a:xfrm>
            <a:off x="6819900" y="3047999"/>
            <a:ext cx="181191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82588" indent="-382588" algn="l" rtl="0" fontAlgn="base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itchFamily="34" charset="0"/>
              <a:buChar char="■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2588" algn="l" rtl="0" fontAlgn="base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–"/>
              <a:defRPr sz="20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2588" algn="l" rtl="0" fontAlgn="base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■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2588" algn="l" rtl="0" fontAlgn="base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–"/>
              <a:defRPr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2588" algn="l" rtl="0" fontAlgn="base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■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присуждена Нобелевская премия 1904. За исследования механизмов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981" y="994568"/>
            <a:ext cx="6525419" cy="972000"/>
          </a:xfrm>
        </p:spPr>
        <p:txBody>
          <a:bodyPr rtlCol="0">
            <a:normAutofit fontScale="90000"/>
          </a:bodyPr>
          <a:lstStyle/>
          <a:p>
            <a:pPr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 из старейших машиностроительных предприятий Республики Беларусь. Официальное открытие состоялось 9 июля 1935 года.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693150" y="808038"/>
            <a:ext cx="3178175" cy="26511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3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7913" y="896100"/>
            <a:ext cx="108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Рисунок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5026" y="4732338"/>
            <a:ext cx="3146425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72613" y="3771900"/>
            <a:ext cx="2417762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7" name="TextBox 2"/>
          <p:cNvSpPr txBox="1">
            <a:spLocks noChangeArrowheads="1"/>
          </p:cNvSpPr>
          <p:nvPr/>
        </p:nvSpPr>
        <p:spPr bwMode="auto">
          <a:xfrm>
            <a:off x="825500" y="257175"/>
            <a:ext cx="1051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МОГИЛЕВСКИЙ АВТОМОБИЛЬНЫЙ ЗАВОД ИМЕНИ С.М.КИРОВА</a:t>
            </a:r>
            <a:endParaRPr lang="ru-RU" sz="2400" dirty="0">
              <a:latin typeface="Franklin Gothic Book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077913" y="1861799"/>
            <a:ext cx="7596000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defTabSz="91440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1940 году подписано Постановление Совнаркома СССР о строительстве на базе Могилевского авторемонтного завода авиамоторного завода.</a:t>
            </a:r>
          </a:p>
          <a:p>
            <a:pPr algn="just" defTabSz="91440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1941 году завод был эвакуирован в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г.Куйбышев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где изготавливал моторы для самолетов ИЛ-2.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4211451" y="4618038"/>
            <a:ext cx="5261162" cy="18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defTabSz="91440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 самосвального подземного автопоезда МоАЗ-6401-9585, серийное производство которого началось с 1971 года. С 2012 года - филиал ОАО «БЕЛАЗ» - управляющей компании холдинга «БЕЛАЗ-ХОЛДИНГ».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065025" y="3382175"/>
            <a:ext cx="8407588" cy="137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defTabSz="91440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мая 1956 года завод переименован в «Могилевский завод подъемно-транспортного оборудования» и перепрофилирован на выпуск мостовых электрических кранов грузоподъемностью 5 тонн. В 1960 году освоено серийное производство автотягачей. В 1968 году вышел первый опытный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6F85EB9-B6BF-4495-BBD5-DCA95692AFCC}"/>
              </a:ext>
            </a:extLst>
          </p:cNvPr>
          <p:cNvSpPr txBox="1">
            <a:spLocks noChangeArrowheads="1"/>
          </p:cNvSpPr>
          <p:nvPr/>
        </p:nvSpPr>
        <p:spPr bwMode="auto">
          <a:xfrm rot="20427298">
            <a:off x="9575849" y="5309979"/>
            <a:ext cx="7111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Franklin Gothic Book" pitchFamily="34" charset="0"/>
              </a:rPr>
              <a:t>МОАЗ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1"/>
          <p:cNvSpPr>
            <a:spLocks noGrp="1"/>
          </p:cNvSpPr>
          <p:nvPr>
            <p:ph type="title"/>
          </p:nvPr>
        </p:nvSpPr>
        <p:spPr>
          <a:xfrm>
            <a:off x="2205038" y="1155701"/>
            <a:ext cx="6011862" cy="100800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могиле захоронены 68 человек, погибших в июле-августе 1944 г. при освобождении Могилева от немецко-фашистских захватчиков. 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04213" y="1257300"/>
            <a:ext cx="3487737" cy="45974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4738" y="3657600"/>
            <a:ext cx="2947987" cy="260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588" name="Рисунок 5"/>
          <p:cNvPicPr>
            <a:picLocks noChangeAspect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0200" y="1041400"/>
            <a:ext cx="108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extBox 2"/>
          <p:cNvSpPr txBox="1">
            <a:spLocks noChangeArrowheads="1"/>
          </p:cNvSpPr>
          <p:nvPr/>
        </p:nvSpPr>
        <p:spPr bwMode="auto">
          <a:xfrm>
            <a:off x="558800" y="328613"/>
            <a:ext cx="11595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БРАТСКАЯ МОГИЛА СОВЕТСКИХ ВОИНОВ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 УЛИЦЕ АВТОЗАВОДСКОЙ</a:t>
            </a:r>
            <a:endParaRPr lang="ru-RU" sz="2400" dirty="0">
              <a:latin typeface="Franklin Gothic Book" pitchFamily="34" charset="0"/>
            </a:endParaRPr>
          </a:p>
        </p:txBody>
      </p:sp>
      <p:pic>
        <p:nvPicPr>
          <p:cNvPr id="67590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1788" y="3663950"/>
            <a:ext cx="4051300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2" name="TextBox 10"/>
          <p:cNvSpPr txBox="1">
            <a:spLocks noChangeArrowheads="1"/>
          </p:cNvSpPr>
          <p:nvPr/>
        </p:nvSpPr>
        <p:spPr bwMode="auto">
          <a:xfrm rot="20508842">
            <a:off x="6443222" y="4369162"/>
            <a:ext cx="828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Холмы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60200" y="2057901"/>
            <a:ext cx="7156700" cy="10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defTabSz="914400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 войны на месте захоронения была установлена двадцатиметровая стела, изготовленная из железобетона и нержавеющей стали.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6340" y="1785306"/>
            <a:ext cx="11355659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УЛИЦА АВТОЗАВОДСКАЯ</a:t>
            </a:r>
            <a:endParaRPr lang="ru-RU" sz="17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514169" y="5557838"/>
            <a:ext cx="5364000" cy="7969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defTabSz="914400" fontAlgn="auto">
              <a:lnSpc>
                <a:spcPct val="89000"/>
              </a:lnSpc>
              <a:spcAft>
                <a:spcPts val="0"/>
              </a:spcAft>
              <a:defRPr/>
            </a:pPr>
            <a:r>
              <a:rPr lang="be-BY" sz="4400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Урбаноним (годоним)</a:t>
            </a:r>
            <a:endParaRPr lang="ru-RU" sz="4400" i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5100" y="360363"/>
            <a:ext cx="4248000" cy="5334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АВТОЗАВОДСКАЯ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4" name="Объект 2"/>
          <p:cNvSpPr>
            <a:spLocks noGrp="1"/>
          </p:cNvSpPr>
          <p:nvPr>
            <p:ph idx="1"/>
          </p:nvPr>
        </p:nvSpPr>
        <p:spPr>
          <a:xfrm>
            <a:off x="3213100" y="868363"/>
            <a:ext cx="8597899" cy="104400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Font typeface="Franklin Gothic Book" pitchFamily="34" charset="0"/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основе опроса местных жителей можно сделать вывод, что улица получила свое название по находящемуся на ней автомобильному заводу имени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С.М.Кирова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963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9841" y="710088"/>
            <a:ext cx="2058403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663" y="2135188"/>
            <a:ext cx="4478337" cy="413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723" y="2080150"/>
            <a:ext cx="6098946" cy="3430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9638" name="TextBox 10"/>
          <p:cNvSpPr txBox="1">
            <a:spLocks noChangeArrowheads="1"/>
          </p:cNvSpPr>
          <p:nvPr/>
        </p:nvSpPr>
        <p:spPr bwMode="auto">
          <a:xfrm>
            <a:off x="1481138" y="5949950"/>
            <a:ext cx="5181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Дом культуры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БелАЗ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ул. Автозаводская, д. 1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8100" y="373063"/>
            <a:ext cx="9601200" cy="5040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 ТРОИЦКОЙ ЦЕРКВИ 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(город Могилев, проспект Пушкинский)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Рисунок 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64513" y="887413"/>
            <a:ext cx="3689350" cy="267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Рисунок 35" descr="Церковь Троицы Живоначальной в Луполове, Могилё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9972" y="4497449"/>
            <a:ext cx="2853455" cy="1929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0660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5050" y="901700"/>
            <a:ext cx="108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Box 7"/>
          <p:cNvSpPr txBox="1">
            <a:spLocks noChangeArrowheads="1"/>
          </p:cNvSpPr>
          <p:nvPr/>
        </p:nvSpPr>
        <p:spPr bwMode="auto">
          <a:xfrm>
            <a:off x="2115050" y="800100"/>
            <a:ext cx="60494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Сооружение, именовавшееся Троицкой церковью, положило начало формированию архитектурного ансамбля всей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заднепровской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части Могилева и стало первым православным храмом на его левобережье. </a:t>
            </a:r>
            <a:endParaRPr lang="ru-RU" dirty="0">
              <a:latin typeface="Franklin Gothic Book" pitchFamily="34" charset="0"/>
            </a:endParaRPr>
          </a:p>
        </p:txBody>
      </p:sp>
      <p:sp>
        <p:nvSpPr>
          <p:cNvPr id="70662" name="TextBox 9"/>
          <p:cNvSpPr txBox="1">
            <a:spLocks noChangeArrowheads="1"/>
          </p:cNvSpPr>
          <p:nvPr/>
        </p:nvSpPr>
        <p:spPr bwMode="auto">
          <a:xfrm>
            <a:off x="6281738" y="5313363"/>
            <a:ext cx="701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Franklin Gothic Book" pitchFamily="34" charset="0"/>
            </a:endParaRPr>
          </a:p>
        </p:txBody>
      </p:sp>
      <p:pic>
        <p:nvPicPr>
          <p:cNvPr id="70663" name="Рисунок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7600" y="4244975"/>
            <a:ext cx="3431379" cy="218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1036349" y="1996539"/>
            <a:ext cx="709641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 XVI веку вся территория разросшегося Могилева была поделена на 15 сотен, Заднепровская сотня по названию церкви стала называться Троицкой. Церковь и незащищенный Троицкий посад неоднократно сгорали дотла во время войн и казацких восстаний. 	</a:t>
            </a:r>
            <a:endParaRPr lang="ru-RU" dirty="0">
              <a:latin typeface="Franklin Gothic Book" pitchFamily="34" charset="0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1036349" y="3478213"/>
            <a:ext cx="10817514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Фундамент этой церкви и был обнаружен при земляных работах, а затем и при археологическом изучении и благоустройстве территории, примыкающей к обновленному днепровскому мосту во время его капитального ремонта.</a:t>
            </a:r>
          </a:p>
          <a:p>
            <a:pPr algn="just"/>
            <a:endParaRPr lang="ru-RU" dirty="0">
              <a:latin typeface="Franklin Gothic Book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2099" y="1785306"/>
            <a:ext cx="10448692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ПРОСПЕКТ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ПУШКИНСКИЙ</a:t>
            </a:r>
            <a:endParaRPr lang="ru-RU" sz="17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840538" y="5659438"/>
            <a:ext cx="5040000" cy="648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e-BY" i="1" dirty="0"/>
              <a:t>Урбаноним (годоним)</a:t>
            </a:r>
            <a:endParaRPr lang="ru-RU" i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Заголовок 1"/>
          <p:cNvSpPr>
            <a:spLocks noGrp="1"/>
          </p:cNvSpPr>
          <p:nvPr>
            <p:ph type="title"/>
          </p:nvPr>
        </p:nvSpPr>
        <p:spPr>
          <a:xfrm>
            <a:off x="3746500" y="338138"/>
            <a:ext cx="4680000" cy="360000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ПРОСПЕКТ ПУШКИНСКИЙ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06" name="Объект 2"/>
          <p:cNvSpPr>
            <a:spLocks noGrp="1"/>
          </p:cNvSpPr>
          <p:nvPr>
            <p:ph idx="1"/>
          </p:nvPr>
        </p:nvSpPr>
        <p:spPr>
          <a:xfrm>
            <a:off x="1028700" y="744538"/>
            <a:ext cx="10807700" cy="2112962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Franklin Gothic Book" pitchFamily="34" charset="0"/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Проспект Пушкинский - проспект Пушкина (старое название ул.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Новочерниговская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— одна из важнейших магистралей города. Проспект расположен в южной части города. Назван в 1967 г. в честь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А.С.Пушкина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Протяженность 3660 м, от моста через Днепр до площади, образованной на стыке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Славгородского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Гомельского шоссе и пр. Димитрова.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Franklin Gothic Book" pitchFamily="34" charset="0"/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Именно по нему проезжал летом 1824 года из одесской ссылки в направлении своей резиденции в Михайловском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А.С.Пушкин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2707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0150" y="3051175"/>
            <a:ext cx="495935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4000" y="3065463"/>
            <a:ext cx="5103813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Заголовок 1"/>
          <p:cNvSpPr>
            <a:spLocks noGrp="1"/>
          </p:cNvSpPr>
          <p:nvPr>
            <p:ph type="title"/>
          </p:nvPr>
        </p:nvSpPr>
        <p:spPr>
          <a:xfrm>
            <a:off x="2387600" y="352425"/>
            <a:ext cx="7416000" cy="720000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ХРАМ КАЗАНСКОЙ ИКОНЫ БОЖИЕЙ МАТЕРИ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(город Могилев, улица Алтайская)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30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1400" y="2695576"/>
            <a:ext cx="5049505" cy="3600000"/>
          </a:xfrm>
        </p:spPr>
      </p:pic>
      <p:pic>
        <p:nvPicPr>
          <p:cNvPr id="7373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1400" y="900113"/>
            <a:ext cx="108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6401" y="2711450"/>
            <a:ext cx="3083561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TextBox 2"/>
          <p:cNvSpPr txBox="1">
            <a:spLocks noChangeArrowheads="1"/>
          </p:cNvSpPr>
          <p:nvPr/>
        </p:nvSpPr>
        <p:spPr bwMode="auto">
          <a:xfrm>
            <a:off x="2121400" y="1065214"/>
            <a:ext cx="9765800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22 февраля 2009 года епископ Могилевский и Мстиславский 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Софроний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Ющук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 освятил в Могилеве храм в честь Казанской Божией Матери.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Гребеневский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храм посвящен Казанской иконе Божией Матери, которая, по преданию, охраняет наш народ от различных бед.  Храм построен из дерева на каменном фундаменте и рассчитан на 150 человек.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1475" y="5481638"/>
            <a:ext cx="5112000" cy="7969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e-BY" i="1" dirty="0"/>
              <a:t>Урбаноним (хороним)</a:t>
            </a: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94625" y="1785306"/>
            <a:ext cx="9746165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ГРЕБЕНЕВО</a:t>
            </a:r>
            <a:endParaRPr lang="ru-RU" sz="17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781050" y="690563"/>
            <a:ext cx="2900363" cy="6624637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Сустрэў я нядаўна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Душу Магілёва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у парку,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ля сходаў, ад часу рудых.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Была яна ў сціплай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сукні паркалёвай, -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ціхмяная, юная, 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як і заўжды.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У адказ на вітанні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кіўнула стамлёна,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ды раптам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скрывіліся вусны яе: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- Скажыце, 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чаму вы такія шалёныя?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Чаго вам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у гэтым жыцці не стае?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Маўчаў я,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ў разгубе камячыў насоўку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і ўрэшце не вытрамаў, 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загаварыў…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Мы з ёй развіталіся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только на золку – 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даўнінныя,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скутыя доляй сябры…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Могилев - фото, достопримечательности, погода, что посмотреть в Могилеве на  карт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3844" y="837890"/>
            <a:ext cx="5628576" cy="3752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910638" y="677863"/>
            <a:ext cx="2695575" cy="576055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Я помніў усё…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Ды вярэдзіць сумленне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карціна адна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непазбыўнайтугой: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Душа Магілёвка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стаіць на каленях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прад рэшткамі ратушы –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Дома свайго.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 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Над плошчай –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хмурынкі ў засмужанай сіні,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 плошчы –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натоўпу зларадлівы гул…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Яна даравала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і здзекі, і кпіны…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 я іх сабе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дараваць не магу…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 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Ішоў я паволі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завулкам санлівым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 ранні,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нясмелы аўтобусны шум,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і думаў:</a:t>
            </a:r>
            <a:br>
              <a:rPr lang="ru-RU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be-BY" sz="16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які ж </a:t>
            </a:r>
            <a:r>
              <a:rPr lang="be-BY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  <a:t>гэты горад шчаслівы,</a:t>
            </a:r>
            <a:br>
              <a:rPr lang="ru-RU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  <a:t>калі яму Бог даў такую душу.</a:t>
            </a:r>
            <a:endParaRPr lang="ru-RU" sz="1600" i="1" dirty="0">
              <a:solidFill>
                <a:srgbClr val="44546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0" name="Прямоугольник 8"/>
          <p:cNvSpPr>
            <a:spLocks noChangeArrowheads="1"/>
          </p:cNvSpPr>
          <p:nvPr/>
        </p:nvSpPr>
        <p:spPr bwMode="auto">
          <a:xfrm>
            <a:off x="3222625" y="4576763"/>
            <a:ext cx="3048000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700"/>
              </a:lnSpc>
            </a:pPr>
            <a:r>
              <a:rPr lang="be-BY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  <a:t>Я помніў усё:</a:t>
            </a:r>
            <a:br>
              <a:rPr lang="ru-RU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  <a:t>як мяне ратавала</a:t>
            </a:r>
            <a:br>
              <a:rPr lang="ru-RU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  <a:t>ад смерці яна,</a:t>
            </a:r>
            <a:br>
              <a:rPr lang="ru-RU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  <a:t>сунімаючы кроў,</a:t>
            </a:r>
            <a:br>
              <a:rPr lang="ru-RU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  <a:t>як поплеч са мной </a:t>
            </a:r>
            <a:br>
              <a:rPr lang="ru-RU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  <a:t>адбівала навалу чужынцаў,</a:t>
            </a:r>
            <a:br>
              <a:rPr lang="ru-RU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  <a:t>што бралі “на шчыт”</a:t>
            </a:r>
            <a:br>
              <a:rPr lang="ru-RU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  <a:t>Магілёў.</a:t>
            </a:r>
            <a:endParaRPr lang="ru-RU" dirty="0">
              <a:latin typeface="Franklin Gothic Book" pitchFamily="34" charset="0"/>
            </a:endParaRPr>
          </a:p>
        </p:txBody>
      </p:sp>
      <p:sp>
        <p:nvSpPr>
          <p:cNvPr id="29701" name="Прямоугольник 9"/>
          <p:cNvSpPr>
            <a:spLocks noChangeArrowheads="1"/>
          </p:cNvSpPr>
          <p:nvPr/>
        </p:nvSpPr>
        <p:spPr bwMode="auto">
          <a:xfrm>
            <a:off x="6011863" y="4570413"/>
            <a:ext cx="2687637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700"/>
              </a:lnSpc>
            </a:pPr>
            <a:r>
              <a:rPr lang="be-BY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  <a:t>Як тут,</a:t>
            </a:r>
            <a:br>
              <a:rPr lang="ru-RU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  <a:t>вось на гэтай гары,</a:t>
            </a:r>
            <a:br>
              <a:rPr lang="ru-RU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  <a:t>на Касцерні,</a:t>
            </a:r>
            <a:br>
              <a:rPr lang="ru-RU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  <a:t>мяне яна вырвала</a:t>
            </a:r>
            <a:br>
              <a:rPr lang="ru-RU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  <a:t>з катавых рук,</a:t>
            </a:r>
            <a:br>
              <a:rPr lang="ru-RU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  <a:t>і як  мітусіліся шэрыя цені,</a:t>
            </a:r>
            <a:br>
              <a:rPr lang="ru-RU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  <a:t>і плакаў у небе</a:t>
            </a:r>
            <a:br>
              <a:rPr lang="ru-RU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1600" i="1" dirty="0">
                <a:solidFill>
                  <a:srgbClr val="44546A"/>
                </a:solidFill>
                <a:latin typeface="Times New Roman" pitchFamily="18" charset="0"/>
                <a:cs typeface="Times New Roman" pitchFamily="18" charset="0"/>
              </a:rPr>
              <a:t>пакрыджаны крук…</a:t>
            </a:r>
            <a:endParaRPr lang="ru-RU" dirty="0">
              <a:latin typeface="Franklin Gothic Boo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44043" y="355114"/>
            <a:ext cx="43737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Сяргей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Украінка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wheel spokes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ъект 2"/>
          <p:cNvSpPr>
            <a:spLocks noGrp="1"/>
          </p:cNvSpPr>
          <p:nvPr>
            <p:ph idx="1"/>
          </p:nvPr>
        </p:nvSpPr>
        <p:spPr>
          <a:xfrm>
            <a:off x="5089525" y="909638"/>
            <a:ext cx="6797675" cy="3096000"/>
          </a:xfrm>
        </p:spPr>
        <p:txBody>
          <a:bodyPr/>
          <a:lstStyle/>
          <a:p>
            <a:pPr marL="0" indent="45720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Franklin Gothic Book" pitchFamily="34" charset="0"/>
              <a:buNone/>
            </a:pPr>
            <a:r>
              <a:rPr lang="ru-RU" dirty="0"/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Существует несколько версий происхождения названия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Гребенево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Одна из них говорит о том,  что по ночам из вод гребня реки Днепр на берег выходили русалки. Юноши стали тайно наблюдать за этим чудом. Однажды их заметили русалки и больше никогда не показывались из речных вод. В память о прекрасных девах, появлявшихся из-под гребня речной волны, назвали эту местность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Гребенево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45720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Franklin Gothic Book" pitchFamily="34" charset="0"/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другой версии, сельчане занимались обработкой льна, использовали в работе деревянные гребни, которыми чесали лен. </a:t>
            </a:r>
          </a:p>
        </p:txBody>
      </p:sp>
      <p:pic>
        <p:nvPicPr>
          <p:cNvPr id="7577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2188" y="1049338"/>
            <a:ext cx="4056062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Box 5"/>
          <p:cNvSpPr txBox="1">
            <a:spLocks noChangeArrowheads="1"/>
          </p:cNvSpPr>
          <p:nvPr/>
        </p:nvSpPr>
        <p:spPr bwMode="auto">
          <a:xfrm>
            <a:off x="3749675" y="303212"/>
            <a:ext cx="46800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МИКРОРАЙОН ГРЕБЕНЕВО</a:t>
            </a:r>
          </a:p>
          <a:p>
            <a:endParaRPr lang="ru-RU" dirty="0">
              <a:latin typeface="Franklin Gothic Book" pitchFamily="34" charset="0"/>
            </a:endParaRPr>
          </a:p>
        </p:txBody>
      </p:sp>
      <p:pic>
        <p:nvPicPr>
          <p:cNvPr id="75780" name="Рисунок 3"/>
          <p:cNvPicPr>
            <a:picLocks noChangeAspect="1"/>
          </p:cNvPicPr>
          <p:nvPr/>
        </p:nvPicPr>
        <p:blipFill rotWithShape="1">
          <a:blip r:embed="rId3"/>
          <a:srcRect b="22580"/>
          <a:stretch/>
        </p:blipFill>
        <p:spPr bwMode="auto">
          <a:xfrm rot="5400000">
            <a:off x="9141688" y="3741760"/>
            <a:ext cx="2648505" cy="2640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бъект 2"/>
          <p:cNvSpPr txBox="1">
            <a:spLocks/>
          </p:cNvSpPr>
          <p:nvPr/>
        </p:nvSpPr>
        <p:spPr bwMode="auto">
          <a:xfrm>
            <a:off x="1042988" y="5149307"/>
            <a:ext cx="8102648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82588" indent="-382588" algn="l" rtl="0" fontAlgn="base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itchFamily="34" charset="0"/>
              <a:buChar char="■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2588" algn="l" rtl="0" fontAlgn="base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–"/>
              <a:defRPr sz="20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2588" algn="l" rtl="0" fontAlgn="base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■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2588" algn="l" rtl="0" fontAlgn="base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–"/>
              <a:defRPr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2588" algn="l" rtl="0" fontAlgn="base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■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Franklin Gothic Book" pitchFamily="34" charset="0"/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Также есть мнение, что основным занятием жителей деревни было скотоводство. Они гребли сено, делали скирды, поэтому и назвали свое поселение «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Гребенево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5099049" y="3931376"/>
            <a:ext cx="4046587" cy="10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82588" indent="-382588" algn="l" rtl="0" fontAlgn="base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itchFamily="34" charset="0"/>
              <a:buChar char="■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2588" algn="l" rtl="0" fontAlgn="base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–"/>
              <a:defRPr sz="20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2588" algn="l" rtl="0" fontAlgn="base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■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2588" algn="l" rtl="0" fontAlgn="base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–"/>
              <a:defRPr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2588" algn="l" rtl="0" fontAlgn="base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itchFamily="34" charset="0"/>
              <a:buChar char="■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Franklin Gothic Book" pitchFamily="34" charset="0"/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Третья версия повествует о том, что в деревне жили умельцы, искусно мастерившие гребешки для расчесывания волос.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3063" y="5481638"/>
            <a:ext cx="5112000" cy="7969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e-BY" i="1" dirty="0"/>
              <a:t>Гидроним (лимноним)</a:t>
            </a: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94625" y="1785306"/>
            <a:ext cx="974616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96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СВЯТОЕ ОЗЕРО</a:t>
            </a:r>
            <a:endParaRPr lang="ru-RU" sz="170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Заголовок 1"/>
          <p:cNvSpPr>
            <a:spLocks noGrp="1"/>
          </p:cNvSpPr>
          <p:nvPr>
            <p:ph type="title"/>
          </p:nvPr>
        </p:nvSpPr>
        <p:spPr>
          <a:xfrm>
            <a:off x="4624388" y="334963"/>
            <a:ext cx="2952000" cy="324000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СВЯТОЕ ОЗЕРО</a:t>
            </a:r>
          </a:p>
        </p:txBody>
      </p:sp>
      <p:pic>
        <p:nvPicPr>
          <p:cNvPr id="77826" name="Объект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58863" y="2619375"/>
            <a:ext cx="6030912" cy="3778250"/>
          </a:xfrm>
        </p:spPr>
      </p:pic>
      <p:sp>
        <p:nvSpPr>
          <p:cNvPr id="77827" name="TextBox 4"/>
          <p:cNvSpPr txBox="1">
            <a:spLocks noChangeArrowheads="1"/>
          </p:cNvSpPr>
          <p:nvPr/>
        </p:nvSpPr>
        <p:spPr bwMode="auto">
          <a:xfrm>
            <a:off x="1028699" y="700088"/>
            <a:ext cx="10836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Впервые в письменных источниках (актовых книгах Могилёвского магистрата) название «Святое озеро» встречается под 1643 г. в завещании представителя местной знати «пана Осипа Лукаша», в котором описываются его «местности» за «Святым озером лежащие». 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Перед войной 1941-1945 гг. в озеро впадала речка Кочерга (до наших дней не сохранилась), которая протекала по краю Абиссинии.</a:t>
            </a:r>
          </a:p>
          <a:p>
            <a:pPr indent="457200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Среди местного населения существует легенда а происхождении названия озера. Она говорит </a:t>
            </a:r>
          </a:p>
        </p:txBody>
      </p:sp>
      <p:sp>
        <p:nvSpPr>
          <p:cNvPr id="77828" name="TextBox 5"/>
          <p:cNvSpPr txBox="1">
            <a:spLocks noChangeArrowheads="1"/>
          </p:cNvSpPr>
          <p:nvPr/>
        </p:nvSpPr>
        <p:spPr bwMode="auto">
          <a:xfrm>
            <a:off x="7071518" y="2537946"/>
            <a:ext cx="472916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 том, что раньше на месте озера находилось поселение, которое вместе с церковью провалилось под землю и оказалось на дне возникшего в результате этого события озера.</a:t>
            </a:r>
            <a:endParaRPr lang="ru-RU" dirty="0">
              <a:latin typeface="Franklin Gothic Book" pitchFamily="34" charset="0"/>
            </a:endParaRPr>
          </a:p>
        </p:txBody>
      </p:sp>
      <p:pic>
        <p:nvPicPr>
          <p:cNvPr id="77829" name="Рисунок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8925" y="4294188"/>
            <a:ext cx="3689350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122" y="110436"/>
            <a:ext cx="11084700" cy="9779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/>
              <a:t> </a:t>
            </a: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СПАСО-ПРЕОБРАЖЕНСКИЙ КАФЕДРАЛЬНЫЙ СОБОР 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(город Могилев, улица Габровская, 35)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39017" y="1180307"/>
            <a:ext cx="4487805" cy="25200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85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9650" y="1379715"/>
            <a:ext cx="108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TextBox 2"/>
          <p:cNvSpPr txBox="1">
            <a:spLocks noChangeArrowheads="1"/>
          </p:cNvSpPr>
          <p:nvPr/>
        </p:nvSpPr>
        <p:spPr bwMode="auto">
          <a:xfrm>
            <a:off x="2146300" y="1104107"/>
            <a:ext cx="51943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Спасо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-Преображенский собор в Могилеве, чье строительство началось в 2000 году, расположен в южной части города, на пересечении проспекта Пушкинского и улицы Габровской. </a:t>
            </a:r>
          </a:p>
        </p:txBody>
      </p:sp>
      <p:sp>
        <p:nvSpPr>
          <p:cNvPr id="78853" name="TextBox 5"/>
          <p:cNvSpPr txBox="1">
            <a:spLocks noChangeArrowheads="1"/>
          </p:cNvSpPr>
          <p:nvPr/>
        </p:nvSpPr>
        <p:spPr bwMode="auto">
          <a:xfrm>
            <a:off x="5499100" y="3725697"/>
            <a:ext cx="6400799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	 Назван собор в честь Преображения Господа Бога и Спаса нашего Иисуса Христа.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Спас считается небесным покровителем Могилева. </a:t>
            </a:r>
          </a:p>
          <a:p>
            <a:pPr indent="457200"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Преображение Господне, или, по-народному, «Яблочный Спас» — православный праздник, который верующие отмечают 19 августа. В этот день мы вспоминаем евангельское событие, когда апостолы Петр, Иаков и Иоанн увидели Господа Иисуса Христа преображенным — во всей Божественной, вечной славе.</a:t>
            </a:r>
          </a:p>
          <a:p>
            <a:endParaRPr lang="ru-RU" dirty="0">
              <a:latin typeface="Franklin Gothic Book" pitchFamily="34" charset="0"/>
            </a:endParaRPr>
          </a:p>
        </p:txBody>
      </p:sp>
      <p:pic>
        <p:nvPicPr>
          <p:cNvPr id="78854" name="Рисунок 7"/>
          <p:cNvPicPr>
            <a:picLocks noChangeAspect="1"/>
          </p:cNvPicPr>
          <p:nvPr/>
        </p:nvPicPr>
        <p:blipFill rotWithShape="1">
          <a:blip r:embed="rId4"/>
          <a:srcRect t="3844" b="39158"/>
          <a:stretch/>
        </p:blipFill>
        <p:spPr bwMode="auto">
          <a:xfrm>
            <a:off x="1147177" y="3577250"/>
            <a:ext cx="4351922" cy="273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5" name="TextBox 8"/>
          <p:cNvSpPr txBox="1">
            <a:spLocks noChangeArrowheads="1"/>
          </p:cNvSpPr>
          <p:nvPr/>
        </p:nvSpPr>
        <p:spPr bwMode="auto">
          <a:xfrm>
            <a:off x="2999873" y="5285337"/>
            <a:ext cx="23494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latin typeface="Franklin Gothic Book" pitchFamily="34" charset="0"/>
              </a:rPr>
              <a:t>Спасо</a:t>
            </a:r>
            <a:r>
              <a:rPr lang="ru-RU" sz="1600" dirty="0">
                <a:latin typeface="Franklin Gothic Book" pitchFamily="34" charset="0"/>
              </a:rPr>
              <a:t>-Преображенский собор</a:t>
            </a: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1038224" y="2554788"/>
            <a:ext cx="630237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Сегодня храм  может одновременно вместить до 3,5 тысяч прихожан, что делает данный храм одним из самых больших в Беларуси. </a:t>
            </a:r>
          </a:p>
          <a:p>
            <a:pPr algn="just"/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67625" y="1658306"/>
            <a:ext cx="9746165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УЛИЦА ГАБРОВСКАЯ</a:t>
            </a:r>
            <a:endParaRPr lang="ru-RU" sz="17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59538" y="5537199"/>
            <a:ext cx="5400000" cy="7969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defTabSz="914400" fontAlgn="auto">
              <a:lnSpc>
                <a:spcPct val="89000"/>
              </a:lnSpc>
              <a:spcAft>
                <a:spcPts val="0"/>
              </a:spcAft>
              <a:defRPr/>
            </a:pPr>
            <a:r>
              <a:rPr lang="be-BY" sz="4400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Урбаноним (годоним)</a:t>
            </a:r>
            <a:endParaRPr lang="ru-RU" sz="4400" i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8100" y="355600"/>
            <a:ext cx="9601200" cy="623888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ГАБРОВСКАЯ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898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81088" y="1870075"/>
            <a:ext cx="5070475" cy="3833813"/>
          </a:xfrm>
        </p:spPr>
      </p:pic>
      <p:sp>
        <p:nvSpPr>
          <p:cNvPr id="80899" name="TextBox 2"/>
          <p:cNvSpPr txBox="1">
            <a:spLocks noChangeArrowheads="1"/>
          </p:cNvSpPr>
          <p:nvPr/>
        </p:nvSpPr>
        <p:spPr bwMode="auto">
          <a:xfrm>
            <a:off x="914400" y="858838"/>
            <a:ext cx="11185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Наименование улица получила по названию города-побратима Габрово (Болгария).  </a:t>
            </a:r>
          </a:p>
        </p:txBody>
      </p:sp>
      <p:pic>
        <p:nvPicPr>
          <p:cNvPr id="80900" name="Рисунок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154" y="1869888"/>
            <a:ext cx="4725953" cy="38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4986" y="647881"/>
            <a:ext cx="9746165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ЧАУССКОЕ ШОССЕ</a:t>
            </a:r>
            <a:endParaRPr lang="ru-RU" sz="17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81922" name="Объект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4575" y="3740150"/>
            <a:ext cx="7058025" cy="2554288"/>
          </a:xfrm>
        </p:spPr>
      </p:pic>
      <p:sp>
        <p:nvSpPr>
          <p:cNvPr id="81923" name="Заголовок 1"/>
          <p:cNvSpPr>
            <a:spLocks noGrp="1"/>
          </p:cNvSpPr>
          <p:nvPr>
            <p:ph type="title"/>
          </p:nvPr>
        </p:nvSpPr>
        <p:spPr>
          <a:xfrm>
            <a:off x="8710613" y="4933950"/>
            <a:ext cx="3149600" cy="1358900"/>
          </a:xfrm>
        </p:spPr>
        <p:txBody>
          <a:bodyPr/>
          <a:lstStyle/>
          <a:p>
            <a:pPr algn="ctr"/>
            <a:r>
              <a:rPr lang="be-BY" i="1" dirty="0"/>
              <a:t>Урбаноним </a:t>
            </a:r>
            <a:br>
              <a:rPr lang="be-BY" i="1" dirty="0"/>
            </a:br>
            <a:r>
              <a:rPr lang="be-BY" i="1" dirty="0"/>
              <a:t>(годоним)</a:t>
            </a:r>
            <a:endParaRPr lang="ru-RU" i="1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1288" y="314325"/>
            <a:ext cx="9601200" cy="795338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ХРАМ СВЯТЫХ ПРАВЕДНЫХ ИОАКИМА И АННЫ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(город Могилев, улица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Чаусское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шоссе, 1)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735" y="3440113"/>
            <a:ext cx="4555296" cy="28800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Рисунок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32938" y="2334053"/>
            <a:ext cx="2303543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2948" name="TextBox 5"/>
          <p:cNvSpPr txBox="1">
            <a:spLocks noChangeArrowheads="1"/>
          </p:cNvSpPr>
          <p:nvPr/>
        </p:nvSpPr>
        <p:spPr bwMode="auto">
          <a:xfrm>
            <a:off x="2130131" y="963613"/>
            <a:ext cx="971896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Преосвященнейший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Софроний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воскресный день 20 января 2013 года отслужил чин освящения нового храма в честь Святых Праведных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Иоакима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Анны. Еще один крест сияет в небе, идут в храм люди.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9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0132" y="898188"/>
            <a:ext cx="1079999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Рисунок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40216" y="2334053"/>
            <a:ext cx="2027579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050132" y="1865810"/>
            <a:ext cx="107989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этом месте, вблизи деревни Холмы, в XVII веке находилась церковь в честь святой праведной Анны, из земли бил источник.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144588" y="2441653"/>
            <a:ext cx="62956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История праведных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Иоакима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Анны, родителей Пресвятой Богородицы, передается церковной традицией с III века. Супруги заранее знали 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судьбе 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622213" y="5448107"/>
            <a:ext cx="6226887" cy="10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Однако они с радостным смирением принимали волю Божию и в делах своих уповали на Его милосердие.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622213" y="3342823"/>
            <a:ext cx="181800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своего дитя, о всех страданиях, которым было суждено выпасть на долю Марии.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2163" y="895074"/>
            <a:ext cx="6480175" cy="1332000"/>
          </a:xfrm>
        </p:spPr>
        <p:txBody>
          <a:bodyPr rtlCol="0">
            <a:normAutofit/>
          </a:bodyPr>
          <a:lstStyle/>
          <a:p>
            <a:pPr indent="457200"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 в 1982 году на месте расположения в 1941 году штаба Западного фронта. Находится в 1-м километре восточнее автозавода имени Кирова, у шоссе Могилев — Чаусы, в лесу.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52513" y="3800475"/>
            <a:ext cx="3968750" cy="24840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93138" y="1087437"/>
            <a:ext cx="3254375" cy="211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3973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1763" y="3825875"/>
            <a:ext cx="2816528" cy="24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6" name="TextBox 9"/>
          <p:cNvSpPr txBox="1">
            <a:spLocks noChangeArrowheads="1"/>
          </p:cNvSpPr>
          <p:nvPr/>
        </p:nvSpPr>
        <p:spPr bwMode="auto">
          <a:xfrm>
            <a:off x="8039100" y="3323432"/>
            <a:ext cx="37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представители Ставки Главного командования Маршалы Советского Союза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К.Е.Ворошилов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Б.М.Шапошников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Franklin Gothic Book" pitchFamily="34" charset="0"/>
            </a:endParaRPr>
          </a:p>
        </p:txBody>
      </p:sp>
      <p:pic>
        <p:nvPicPr>
          <p:cNvPr id="11" name="Рисунок 5"/>
          <p:cNvPicPr>
            <a:picLocks noChangeAspect="1"/>
          </p:cNvPicPr>
          <p:nvPr/>
        </p:nvPicPr>
        <p:blipFill>
          <a:blip r:embed="rId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0200" y="895074"/>
            <a:ext cx="108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2481263" y="300037"/>
            <a:ext cx="7200000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defTabSz="914400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 «ЗЕМЛЯНКА»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060200" y="2090726"/>
            <a:ext cx="7452000" cy="16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indent="457200" algn="just" defTabSz="91440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Включает сооружённую из бетона мемориальную землянку и стелу с памятной надписью. Штаб располагался здесь с 24.06. по 03.07.1941. Командующие фронтом: генерал армии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Д.Г.Павлов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генерал-лейтенант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А.И.Еременко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Маршал Советского Союза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С.К.Тимошенко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27 июля в штаб Западного фронта прибыли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5226050" y="5499100"/>
            <a:ext cx="66240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89000"/>
              </a:lnSpc>
            </a:pPr>
            <a:r>
              <a:rPr lang="be-BY" sz="4000" i="1" dirty="0">
                <a:solidFill>
                  <a:schemeClr val="tx2"/>
                </a:solidFill>
                <a:latin typeface="Franklin Gothic Book" pitchFamily="34" charset="0"/>
              </a:rPr>
              <a:t>Неофициальный урбаноним</a:t>
            </a:r>
            <a:endParaRPr lang="ru-RU" sz="4000" i="1" dirty="0">
              <a:solidFill>
                <a:schemeClr val="tx2"/>
              </a:solidFill>
              <a:latin typeface="Franklin Gothic Book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B187DB-045E-442E-8D88-2686DF79838D}"/>
              </a:ext>
            </a:extLst>
          </p:cNvPr>
          <p:cNvSpPr/>
          <p:nvPr/>
        </p:nvSpPr>
        <p:spPr>
          <a:xfrm>
            <a:off x="1548221" y="2337236"/>
            <a:ext cx="974616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КАМЧАТКА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Прямоугольник 7"/>
          <p:cNvSpPr>
            <a:spLocks noChangeArrowheads="1"/>
          </p:cNvSpPr>
          <p:nvPr/>
        </p:nvSpPr>
        <p:spPr bwMode="auto">
          <a:xfrm>
            <a:off x="5757863" y="369888"/>
            <a:ext cx="6096000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i="1"/>
              <a:t>«Топонимика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i="1"/>
              <a:t>это язык земли, а земля есть книга, где история человечества записана в географической номенклатуре» </a:t>
            </a:r>
          </a:p>
          <a:p>
            <a:pPr algn="r"/>
            <a:r>
              <a:rPr lang="ru-RU" i="1"/>
              <a:t>Н.И.Надеждин</a:t>
            </a:r>
          </a:p>
        </p:txBody>
      </p:sp>
      <p:sp>
        <p:nvSpPr>
          <p:cNvPr id="30722" name="Прямоугольник 8"/>
          <p:cNvSpPr>
            <a:spLocks noChangeArrowheads="1"/>
          </p:cNvSpPr>
          <p:nvPr/>
        </p:nvSpPr>
        <p:spPr bwMode="auto">
          <a:xfrm>
            <a:off x="793750" y="4156075"/>
            <a:ext cx="1119505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atin typeface="Franklin Gothic Book" pitchFamily="34" charset="0"/>
              </a:rPr>
              <a:t>Топо́ним</a:t>
            </a:r>
            <a:r>
              <a:rPr lang="ru-RU" sz="3200" dirty="0">
                <a:latin typeface="Franklin Gothic Book" pitchFamily="34" charset="0"/>
              </a:rPr>
              <a:t> (от др.-греч. </a:t>
            </a:r>
            <a:r>
              <a:rPr lang="ru-RU" sz="3200" dirty="0" err="1">
                <a:latin typeface="Franklin Gothic Book" pitchFamily="34" charset="0"/>
              </a:rPr>
              <a:t>τό</a:t>
            </a:r>
            <a:r>
              <a:rPr lang="ru-RU" sz="3200" dirty="0">
                <a:latin typeface="Franklin Gothic Book" pitchFamily="34" charset="0"/>
              </a:rPr>
              <a:t>πος (topos) — «место», и ὄνομα (onoma) — «имя, название») — </a:t>
            </a:r>
          </a:p>
          <a:p>
            <a:pPr algn="ctr"/>
            <a:r>
              <a:rPr lang="ru-RU" sz="3200" dirty="0">
                <a:latin typeface="Franklin Gothic Book" pitchFamily="34" charset="0"/>
              </a:rPr>
              <a:t>имя собственное, обозначающее название (идентификатор)</a:t>
            </a:r>
          </a:p>
          <a:p>
            <a:pPr algn="ctr"/>
            <a:r>
              <a:rPr lang="ru-RU" sz="3200" dirty="0">
                <a:latin typeface="Franklin Gothic Book" pitchFamily="34" charset="0"/>
              </a:rPr>
              <a:t>географического объекта</a:t>
            </a:r>
          </a:p>
        </p:txBody>
      </p:sp>
      <p:sp>
        <p:nvSpPr>
          <p:cNvPr id="30723" name="AutoShape 2" descr="Браво, Могилев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30724" name="AutoShape 4" descr="Браво, Могилев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 pitchFamily="34" charset="0"/>
            </a:endParaRPr>
          </a:p>
        </p:txBody>
      </p:sp>
      <p:pic>
        <p:nvPicPr>
          <p:cNvPr id="30725" name="Рисунок 11" descr="могилев-город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7450" y="992188"/>
            <a:ext cx="5037138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1077913" y="790942"/>
            <a:ext cx="1072506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en-US" sz="2000" dirty="0"/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частный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сектор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около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учреждения здравоохранения «Могилевская больница № 1»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Лавсановская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больница).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Вероятнее всего, частный сектор получил такое название в связи с удаленностью от центра города, расположенностью на окраине или проблемами транспортного сообщения по шутливой аналогии с полуостровом Камчатка на северо-востоке Азии, в Российской Федерации.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0358" name="Picture 6" descr="О больнице - УЗ «Могилевская больница № 1» (Лавсановская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1750" y="3505200"/>
            <a:ext cx="5421231" cy="2016000"/>
          </a:xfrm>
          <a:prstGeom prst="rect">
            <a:avLst/>
          </a:prstGeom>
          <a:noFill/>
        </p:spPr>
      </p:pic>
      <p:pic>
        <p:nvPicPr>
          <p:cNvPr id="100360" name="Picture 8" descr="b73586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0450" y="2968625"/>
            <a:ext cx="4999038" cy="332105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481263" y="350837"/>
            <a:ext cx="7200000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defTabSz="914400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АМЧАТКА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8221" y="2337236"/>
            <a:ext cx="974616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ХОЛМЫ</a:t>
            </a:r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>
            <a:off x="5200650" y="5587999"/>
            <a:ext cx="66240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89000"/>
              </a:lnSpc>
            </a:pPr>
            <a:r>
              <a:rPr lang="be-BY" sz="4000" i="1" dirty="0">
                <a:solidFill>
                  <a:schemeClr val="tx2"/>
                </a:solidFill>
                <a:latin typeface="Franklin Gothic Book" pitchFamily="34" charset="0"/>
              </a:rPr>
              <a:t>Неофициальный урбаноним</a:t>
            </a:r>
            <a:endParaRPr lang="ru-RU" sz="4000" i="1" dirty="0">
              <a:solidFill>
                <a:schemeClr val="tx2"/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2676" y="780237"/>
            <a:ext cx="10748961" cy="17280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Franklin Gothic Book" pitchFamily="34" charset="0"/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—</a:t>
            </a:r>
            <a:r>
              <a:rPr lang="ru-RU" dirty="0"/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 за филиалом «Могилевский автомобильный завод имени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М.М.Кирова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ОАО БЕЛАЗ к Днепру. В «Списке населенных пунктов Могилевской губернии», изданном в 1910 году, Половинный Лог, Броды, Холмы значатся как хутора.</a:t>
            </a:r>
          </a:p>
          <a:p>
            <a:pPr marL="0" indent="45720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Franklin Gothic Book" pitchFamily="34" charset="0"/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настоящее время Холмы входят в черту города Могилева (Октябрьский район). Местные жители называют этот район по-разному: микрорайон, поселок или просто Холмы. Такое название, вероятнее всего, определено холмистой неровной местностью вокруг поймы Днепра.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76" y="2801938"/>
            <a:ext cx="4337811" cy="34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4125" y="2814637"/>
            <a:ext cx="5497513" cy="34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370249" y="318572"/>
            <a:ext cx="1437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ХОЛМЫ</a:t>
            </a:r>
            <a:endParaRPr lang="ru-RU" sz="24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87747" y="1915934"/>
            <a:ext cx="974616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ЛУПОЛОВО</a:t>
            </a:r>
            <a:endParaRPr lang="ru-RU" sz="17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>
            <a:off x="5276850" y="5511800"/>
            <a:ext cx="65520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89000"/>
              </a:lnSpc>
            </a:pPr>
            <a:r>
              <a:rPr lang="be-BY" sz="4000" i="1" dirty="0">
                <a:solidFill>
                  <a:schemeClr val="tx2"/>
                </a:solidFill>
                <a:latin typeface="Franklin Gothic Book" pitchFamily="34" charset="0"/>
              </a:rPr>
              <a:t>Неофициальный урбаноним</a:t>
            </a:r>
            <a:endParaRPr lang="ru-RU" sz="4000" i="1" dirty="0">
              <a:solidFill>
                <a:schemeClr val="tx2"/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851" y="1033863"/>
            <a:ext cx="6629150" cy="1296000"/>
          </a:xfrm>
        </p:spPr>
        <p:txBody>
          <a:bodyPr rtlCol="0">
            <a:noAutofit/>
          </a:bodyPr>
          <a:lstStyle/>
          <a:p>
            <a:pPr indent="457200"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по проекту архитектора      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Н.Янчика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открыт на месте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Луполовского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лагеря смерти (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шталаг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813), созданного немецко-фашистскими оккупантами осенью 1941 г.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1" y="3902075"/>
            <a:ext cx="3853776" cy="24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600" y="1160863"/>
            <a:ext cx="2940050" cy="242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068" name="Рисунок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3850" y="1106238"/>
            <a:ext cx="108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34300" y="3902075"/>
            <a:ext cx="4070350" cy="24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8070" name="TextBox 2"/>
          <p:cNvSpPr txBox="1">
            <a:spLocks noChangeArrowheads="1"/>
          </p:cNvSpPr>
          <p:nvPr/>
        </p:nvSpPr>
        <p:spPr bwMode="auto">
          <a:xfrm>
            <a:off x="2325688" y="296863"/>
            <a:ext cx="7524000" cy="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МЕМОРИАЛЬНЫЙ КОМПЛЕКС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«ЛУПОЛОВСКИЙ ЛАГЕРЬ ВОЕННОПЛЕННЫХ»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Franklin Gothic Book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053850" y="2222358"/>
            <a:ext cx="7810750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indent="457200" algn="just" defTabSz="91440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весне 1943 г. здесь умерло от болезней или было расстреляно до сорока тысяч человек. На гранитной доске мемориала можно прочитать слова: «Люди! Остановитесь, склоните головы над прахом тех, кто принял мученическую смерть от фашистских извергов в концлагере, который в 1941—1943 годах находился на этом месте.</a:t>
            </a:r>
            <a:endParaRPr lang="ru-RU" sz="20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53850" y="3743925"/>
            <a:ext cx="2718051" cy="12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indent="457200" algn="just" defTabSz="91440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о жертвах — напоминание живым об их долге не допустить подобной трагедии». В память о погибших горит Вечный огонь.</a:t>
            </a:r>
            <a:r>
              <a:rPr lang="ru-RU" sz="2000" b="1" dirty="0"/>
              <a:t> </a:t>
            </a:r>
            <a:endParaRPr lang="ru-RU" sz="20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49" y="874713"/>
            <a:ext cx="5427663" cy="3405187"/>
          </a:xfrm>
        </p:spPr>
        <p:txBody>
          <a:bodyPr rtlCol="0">
            <a:normAutofit fontScale="90000"/>
          </a:bodyPr>
          <a:lstStyle/>
          <a:p>
            <a:pPr indent="457200"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800" b="1" cap="all" dirty="0"/>
              <a:t>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ЛУПОЛОВО — старинное название Заднепровской части города МОГИЛЕВ. В настоящее время ни на одной могилевской карте, ни в одной официальной бумаге не встретишь слово «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Луполово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но оно относительно часто используется местными жителями. Название посада (предместья) «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Луполово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очень древнее. С одной стороны, в этом месте жили преимущественно кожевники, которые «лупили шкуру с животных», поэтому, скорее всего, позже место их проживания трансформировалось в название «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Луполово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sp>
        <p:nvSpPr>
          <p:cNvPr id="89090" name="TextBox 2"/>
          <p:cNvSpPr txBox="1">
            <a:spLocks noChangeArrowheads="1"/>
          </p:cNvSpPr>
          <p:nvPr/>
        </p:nvSpPr>
        <p:spPr bwMode="auto">
          <a:xfrm>
            <a:off x="2706688" y="322263"/>
            <a:ext cx="67516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ЛУПОЛОВО</a:t>
            </a:r>
            <a:endParaRPr lang="ru-RU" dirty="0">
              <a:latin typeface="Franklin Gothic Book" pitchFamily="34" charset="0"/>
            </a:endParaRPr>
          </a:p>
        </p:txBody>
      </p:sp>
      <p:pic>
        <p:nvPicPr>
          <p:cNvPr id="89091" name="Picture 2"/>
          <p:cNvPicPr>
            <a:picLocks noChangeAspect="1" noChangeArrowheads="1"/>
          </p:cNvPicPr>
          <p:nvPr/>
        </p:nvPicPr>
        <p:blipFill>
          <a:blip r:embed="rId2"/>
          <a:srcRect l="20857" t="25740" r="42091" b="29585"/>
          <a:stretch>
            <a:fillRect/>
          </a:stretch>
        </p:blipFill>
        <p:spPr bwMode="auto">
          <a:xfrm>
            <a:off x="6437313" y="908050"/>
            <a:ext cx="5427662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042988" y="4525963"/>
            <a:ext cx="108219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ХІХ — начале XX вв. на территории Московского предместья находилось 30 кожевенных заводов.</a:t>
            </a: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Но существует и другая версия.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Луполово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возникло недалеко от урочища Грабеж. Возможно, что название происходит от словосочетания «лупу брать» — собирать дань с проезжих купцов. В 1926 году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Луполово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стало частью Могилева.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Луполовский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район, а в его состав входило 19 сельсоветов, просуществовал до марта 1931 года. </a:t>
            </a:r>
            <a:endParaRPr lang="ru-RU" sz="200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4625" y="1785306"/>
            <a:ext cx="9746165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9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УЛИЦА КУТЕПОВА</a:t>
            </a:r>
            <a:endParaRPr lang="ru-RU" sz="17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67707" y="5507038"/>
            <a:ext cx="5364000" cy="7969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defTabSz="914400" fontAlgn="auto">
              <a:lnSpc>
                <a:spcPct val="89000"/>
              </a:lnSpc>
              <a:spcAft>
                <a:spcPts val="0"/>
              </a:spcAft>
              <a:defRPr/>
            </a:pPr>
            <a:r>
              <a:rPr lang="be-BY" sz="4400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Урбаноним (годоним)</a:t>
            </a:r>
            <a:endParaRPr lang="ru-RU" sz="4400" i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850" y="903038"/>
            <a:ext cx="7251450" cy="1008000"/>
          </a:xfrm>
        </p:spPr>
        <p:txBody>
          <a:bodyPr rtlCol="0">
            <a:normAutofit/>
          </a:bodyPr>
          <a:lstStyle/>
          <a:p>
            <a:pPr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открыли в 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Могилёве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 одноименной улице. Торжественное мероприятие приурочили к памятной дате — 75-летию героической обороны города.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53335" y="3440230"/>
            <a:ext cx="468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135" y="1100931"/>
            <a:ext cx="2438160" cy="2115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038" y="3440230"/>
            <a:ext cx="3105942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1142" name="TextBox 10"/>
          <p:cNvSpPr txBox="1">
            <a:spLocks noChangeArrowheads="1"/>
          </p:cNvSpPr>
          <p:nvPr/>
        </p:nvSpPr>
        <p:spPr bwMode="auto">
          <a:xfrm>
            <a:off x="7137400" y="6320230"/>
            <a:ext cx="47178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С.Ф.Кутепову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Franklin Gothic Book" pitchFamily="34" charset="0"/>
            </a:endParaRPr>
          </a:p>
        </p:txBody>
      </p:sp>
      <p:sp>
        <p:nvSpPr>
          <p:cNvPr id="91143" name="TextBox 15"/>
          <p:cNvSpPr txBox="1">
            <a:spLocks noChangeArrowheads="1"/>
          </p:cNvSpPr>
          <p:nvPr/>
        </p:nvSpPr>
        <p:spPr bwMode="auto">
          <a:xfrm>
            <a:off x="1053850" y="3592630"/>
            <a:ext cx="28021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Памятник-бюст создал могилёвский скульптор Корней Алексеев.</a:t>
            </a:r>
          </a:p>
        </p:txBody>
      </p:sp>
      <p:sp>
        <p:nvSpPr>
          <p:cNvPr id="91144" name="TextBox 2"/>
          <p:cNvSpPr txBox="1">
            <a:spLocks noChangeArrowheads="1"/>
          </p:cNvSpPr>
          <p:nvPr/>
        </p:nvSpPr>
        <p:spPr bwMode="auto">
          <a:xfrm>
            <a:off x="2725738" y="285750"/>
            <a:ext cx="673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ПАМЯТНИК-БЮСТ СЕМЁНУ КУТЕПОВУ</a:t>
            </a:r>
            <a:endParaRPr lang="ru-RU" sz="2400" dirty="0">
              <a:latin typeface="Franklin Gothic Book" pitchFamily="34" charset="0"/>
            </a:endParaRPr>
          </a:p>
        </p:txBody>
      </p:sp>
      <p:pic>
        <p:nvPicPr>
          <p:cNvPr id="11" name="Рисунок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3850" y="814138"/>
            <a:ext cx="108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053849" y="1805238"/>
            <a:ext cx="8363285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defTabSz="914400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</a:t>
            </a:r>
            <a:r>
              <a:rPr lang="ru-RU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Могилёва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была первой групповой обороной города в Великой Отечественной войне и продолжалась 23 дня. Полковник Семён Фёдорович </a:t>
            </a:r>
            <a:r>
              <a:rPr lang="ru-RU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Кутепов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командир 388-го стрелкового полка 172 стрелковой дивизии, Указом Верховного Совета СССР от 10 августа 1941 года за оборонительные бои под </a:t>
            </a:r>
            <a:r>
              <a:rPr lang="ru-RU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Могилёвом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награждён орденом Красного Знамени».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Прямоугольник 4"/>
          <p:cNvSpPr>
            <a:spLocks noChangeArrowheads="1"/>
          </p:cNvSpPr>
          <p:nvPr/>
        </p:nvSpPr>
        <p:spPr bwMode="auto">
          <a:xfrm>
            <a:off x="1104900" y="946150"/>
            <a:ext cx="10739438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600" indent="-381600" algn="just"/>
            <a:r>
              <a:rPr lang="ru-RU" i="1" dirty="0"/>
              <a:t>Изучение различных видов топонимов дает дополнительные сведения как об особенностях города и его историческом формировании, так и о его уникальности среди других городов. </a:t>
            </a:r>
          </a:p>
          <a:p>
            <a:pPr marL="381600" indent="-381600" algn="just"/>
            <a:endParaRPr lang="ru-RU" i="1" dirty="0"/>
          </a:p>
          <a:p>
            <a:pPr marL="381600" indent="-381600" algn="just"/>
            <a:r>
              <a:rPr lang="ru-RU" i="1" dirty="0"/>
              <a:t>Всего в настоящей работе для изучения представлено 18 топонимов (в том числе 1 </a:t>
            </a:r>
            <a:r>
              <a:rPr lang="ru-RU" i="1" dirty="0" err="1"/>
              <a:t>ойконим</a:t>
            </a:r>
            <a:r>
              <a:rPr lang="ru-RU" i="1" dirty="0"/>
              <a:t>, 2 гидронима, 15 </a:t>
            </a:r>
            <a:r>
              <a:rPr lang="ru-RU" i="1" dirty="0" err="1"/>
              <a:t>урбанонимов</a:t>
            </a:r>
            <a:r>
              <a:rPr lang="ru-RU" i="1" dirty="0"/>
              <a:t>), дающим названия различным природным и иным объектам, расположенным на территории Октябрьского района города Могилева. </a:t>
            </a:r>
          </a:p>
          <a:p>
            <a:pPr marL="381600" indent="-381600" algn="just"/>
            <a:endParaRPr lang="ru-RU" i="1" dirty="0"/>
          </a:p>
          <a:p>
            <a:pPr marL="381600" indent="-381600" algn="just"/>
            <a:r>
              <a:rPr lang="ru-RU" i="1" dirty="0"/>
              <a:t>Изученные топонимы напрямую связаны с экскурсионными маршрутами «</a:t>
            </a:r>
            <a:r>
              <a:rPr lang="en-US" i="1" dirty="0" err="1"/>
              <a:t>I_like_Zadneprovye</a:t>
            </a:r>
            <a:r>
              <a:rPr lang="ru-RU" i="1" dirty="0"/>
              <a:t>», разработанными в рамках реализации областного проекта «#</a:t>
            </a:r>
            <a:r>
              <a:rPr lang="ru-RU" i="1" dirty="0" err="1"/>
              <a:t>Мая_Зямля_Прыдняпроўе</a:t>
            </a:r>
            <a:r>
              <a:rPr lang="ru-RU" i="1" dirty="0"/>
              <a:t>».</a:t>
            </a:r>
          </a:p>
          <a:p>
            <a:pPr marL="381600" indent="-381600" algn="just"/>
            <a:r>
              <a:rPr lang="ru-RU" i="1" dirty="0"/>
              <a:t> </a:t>
            </a:r>
          </a:p>
          <a:p>
            <a:pPr marL="381600" indent="-381600" algn="just"/>
            <a:r>
              <a:rPr lang="ru-RU" i="1" dirty="0"/>
              <a:t>Использование указанных экскурсионных маршрутов и данной разработки позволит комплексно и всесторонне изучить с учащимися возрастной категории 14+ историю различных промышленных, исторических, спортивных и иных объектов Октябрьского района города Могилева.</a:t>
            </a:r>
          </a:p>
          <a:p>
            <a:pPr marL="381600" indent="-381600" algn="just"/>
            <a:endParaRPr lang="ru-RU" i="1" dirty="0"/>
          </a:p>
          <a:p>
            <a:pPr marL="381600" indent="-381600" algn="just"/>
            <a:r>
              <a:rPr lang="ru-RU" i="1" dirty="0"/>
              <a:t>Материалы могут быть интересны педагогическим работникам учреждений общего среднего, профессионально-технического и среднего специального образования, а также иным заинтересованным.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165600" y="260350"/>
            <a:ext cx="38481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 lnSpcReduction="10000"/>
          </a:bodyPr>
          <a:lstStyle>
            <a:lvl1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defTabSz="914400" fontAlgn="auto">
              <a:spcAft>
                <a:spcPts val="0"/>
              </a:spcAft>
              <a:defRPr/>
            </a:pPr>
            <a:r>
              <a:rPr lang="ru-RU" dirty="0"/>
              <a:t>ЗАКЛЮЧЕНИЕ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Заголовок 1"/>
          <p:cNvSpPr>
            <a:spLocks noGrp="1"/>
          </p:cNvSpPr>
          <p:nvPr>
            <p:ph type="title"/>
          </p:nvPr>
        </p:nvSpPr>
        <p:spPr>
          <a:xfrm>
            <a:off x="1014412" y="827088"/>
            <a:ext cx="10809287" cy="5357812"/>
          </a:xfrm>
        </p:spPr>
        <p:txBody>
          <a:bodyPr/>
          <a:lstStyle/>
          <a:p>
            <a:pPr lvl="0" defTabSz="355600">
              <a:lnSpc>
                <a:spcPct val="100000"/>
              </a:lnSpc>
            </a:pPr>
            <a:r>
              <a:rPr lang="ru-RU" sz="1400" dirty="0"/>
              <a:t>1.	</a:t>
            </a:r>
            <a:r>
              <a:rPr lang="ru-RU" sz="1400" dirty="0" err="1">
                <a:solidFill>
                  <a:schemeClr val="tx1"/>
                </a:solidFill>
              </a:rPr>
              <a:t>Басик</a:t>
            </a:r>
            <a:r>
              <a:rPr lang="ru-RU" sz="1400" dirty="0">
                <a:solidFill>
                  <a:schemeClr val="tx1"/>
                </a:solidFill>
              </a:rPr>
              <a:t>, С.Н. Общая топонимика: Учебное пособие для студентов географического факультета / С.Н. </a:t>
            </a:r>
            <a:r>
              <a:rPr lang="ru-RU" sz="1400" dirty="0" err="1">
                <a:solidFill>
                  <a:schemeClr val="tx1"/>
                </a:solidFill>
              </a:rPr>
              <a:t>Басик</a:t>
            </a:r>
            <a:r>
              <a:rPr lang="ru-RU" sz="1400" dirty="0">
                <a:solidFill>
                  <a:schemeClr val="tx1"/>
                </a:solidFill>
              </a:rPr>
              <a:t>. – Мн.: БГУ, 2006.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2.	Воробьева Т.С. Неофициальные </a:t>
            </a:r>
            <a:r>
              <a:rPr lang="ru-RU" sz="1400" dirty="0" err="1">
                <a:solidFill>
                  <a:schemeClr val="tx1"/>
                </a:solidFill>
              </a:rPr>
              <a:t>урбанонимы</a:t>
            </a:r>
            <a:r>
              <a:rPr lang="ru-RU" sz="1400" dirty="0">
                <a:solidFill>
                  <a:schemeClr val="tx1"/>
                </a:solidFill>
              </a:rPr>
              <a:t> как часть топонимического пространства современного города (на примере города Могилева) https://libr.msu.by/bitstream/123456789/8077/1/1619s.pdf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3.	</a:t>
            </a:r>
            <a:r>
              <a:rPr lang="ru-RU" sz="1400" dirty="0" err="1">
                <a:solidFill>
                  <a:schemeClr val="tx1"/>
                </a:solidFill>
              </a:rPr>
              <a:t>Дняпроўскія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хвалі</a:t>
            </a:r>
            <a:r>
              <a:rPr lang="ru-RU" sz="1400" dirty="0">
                <a:solidFill>
                  <a:schemeClr val="tx1"/>
                </a:solidFill>
              </a:rPr>
              <a:t>. </a:t>
            </a:r>
            <a:r>
              <a:rPr lang="ru-RU" sz="1400" dirty="0" err="1">
                <a:solidFill>
                  <a:schemeClr val="tx1"/>
                </a:solidFill>
              </a:rPr>
              <a:t>Магілёўшчына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літаратурная</a:t>
            </a:r>
            <a:r>
              <a:rPr lang="ru-RU" sz="1400" dirty="0">
                <a:solidFill>
                  <a:schemeClr val="tx1"/>
                </a:solidFill>
              </a:rPr>
              <a:t>. – </a:t>
            </a:r>
            <a:r>
              <a:rPr lang="ru-RU" sz="1400" dirty="0" err="1">
                <a:solidFill>
                  <a:schemeClr val="tx1"/>
                </a:solidFill>
              </a:rPr>
              <a:t>Магілёў</a:t>
            </a:r>
            <a:r>
              <a:rPr lang="ru-RU" sz="1400" dirty="0">
                <a:solidFill>
                  <a:schemeClr val="tx1"/>
                </a:solidFill>
              </a:rPr>
              <a:t>, 1993.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4.	</a:t>
            </a:r>
            <a:r>
              <a:rPr lang="ru-RU" sz="1400" dirty="0" err="1">
                <a:solidFill>
                  <a:schemeClr val="tx1"/>
                </a:solidFill>
              </a:rPr>
              <a:t>Зазуля</a:t>
            </a:r>
            <a:r>
              <a:rPr lang="ru-RU" sz="1400" dirty="0">
                <a:solidFill>
                  <a:schemeClr val="tx1"/>
                </a:solidFill>
              </a:rPr>
              <a:t>, Л.В. Топонимы, их классификация и виды. https://pgu.ru/upload/iblock/c77/Pages-from-CH._04_130-ekz_35.pdf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5.	</a:t>
            </a:r>
            <a:r>
              <a:rPr lang="ru-RU" sz="1400" dirty="0" err="1">
                <a:solidFill>
                  <a:schemeClr val="tx1"/>
                </a:solidFill>
              </a:rPr>
              <a:t>Басик</a:t>
            </a:r>
            <a:r>
              <a:rPr lang="ru-RU" sz="1400" dirty="0">
                <a:solidFill>
                  <a:schemeClr val="tx1"/>
                </a:solidFill>
              </a:rPr>
              <a:t> С.Н. Общая топонимика. https://elib.bsu.by/bitstream/123456789/37983/1/%D0%9E%D0%B1%D1%89%D0%B0%D1%8F%20%D1%82%D0%BE%D0%BF%D0%BE%D0%BD%D0%B8%D0%BC%D0%B8%D0%BA%D0%B0_%D0%BA%D1%83%D1%80%D1%81%20%D0%BB%D0%B5%D0%BA%D1%86%D0%B8%D0%B9.pdf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6.	</a:t>
            </a:r>
            <a:r>
              <a:rPr lang="ru-RU" sz="1400" dirty="0" err="1">
                <a:solidFill>
                  <a:schemeClr val="tx1"/>
                </a:solidFill>
              </a:rPr>
              <a:t>Луполовский</a:t>
            </a:r>
            <a:r>
              <a:rPr lang="ru-RU" sz="1400" dirty="0">
                <a:solidFill>
                  <a:schemeClr val="tx1"/>
                </a:solidFill>
              </a:rPr>
              <a:t> лагерь смерти [Электронный ресурс]. – Режим доступа: https://mogilew.by/histor/188500-lupolovskiy-lager-smerti.html.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7.	Могилев: улицы [Электронный ресурс]. – Режим доступа: https://streets.mogilev.by/.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8.	Музей профессионально-технического образования Республики Беларусь [Электронный ресурс]. – Режим доступа: http://mogilev-region.edu.by/main.aspx?guid=1961.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9.	Почему Могилев называют Могилевом? 7 версий происхождения названия города Могилев [Электронный ресурс]. – Режим доступа: https://masheka.by/mogilev_life/3318-pochemu-mogilev-nazyvajut-mogilevom-7-versij-proishozhdenija-nazvanija-goroda-mogilev.html.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10.	Происхождение названия Днепр [Электронный ресурс]. – Режим доступа: https://lexicography.online/etymology/д/днепр.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11.	</a:t>
            </a:r>
            <a:r>
              <a:rPr lang="ru-RU" sz="1400" dirty="0" err="1">
                <a:solidFill>
                  <a:schemeClr val="tx1"/>
                </a:solidFill>
              </a:rPr>
              <a:t>Рогалев</a:t>
            </a:r>
            <a:r>
              <a:rPr lang="ru-RU" sz="1400" dirty="0">
                <a:solidFill>
                  <a:schemeClr val="tx1"/>
                </a:solidFill>
              </a:rPr>
              <a:t>, А.Ф. Географические названия в калейдоскопе времён. – 2-е изд. / А.Ф. </a:t>
            </a:r>
            <a:r>
              <a:rPr lang="ru-RU" sz="1400" dirty="0" err="1">
                <a:solidFill>
                  <a:schemeClr val="tx1"/>
                </a:solidFill>
              </a:rPr>
              <a:t>Рогалев</a:t>
            </a:r>
            <a:r>
              <a:rPr lang="ru-RU" sz="1400" dirty="0">
                <a:solidFill>
                  <a:schemeClr val="tx1"/>
                </a:solidFill>
              </a:rPr>
              <a:t>. – Гомель: Барк, 2011.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12.	</a:t>
            </a:r>
            <a:r>
              <a:rPr lang="ru-RU" sz="1400" dirty="0" err="1">
                <a:solidFill>
                  <a:schemeClr val="tx1"/>
                </a:solidFill>
              </a:rPr>
              <a:t>Рогалев</a:t>
            </a:r>
            <a:r>
              <a:rPr lang="ru-RU" sz="1400" dirty="0">
                <a:solidFill>
                  <a:schemeClr val="tx1"/>
                </a:solidFill>
              </a:rPr>
              <a:t>, А.Ф. Этнические и географические названия как источник для изучения истории Беларуси / А.Ф. </a:t>
            </a:r>
            <a:r>
              <a:rPr lang="ru-RU" sz="1400" dirty="0" err="1">
                <a:solidFill>
                  <a:schemeClr val="tx1"/>
                </a:solidFill>
              </a:rPr>
              <a:t>Рогалев</a:t>
            </a:r>
            <a:r>
              <a:rPr lang="ru-RU" sz="1400" dirty="0">
                <a:solidFill>
                  <a:schemeClr val="tx1"/>
                </a:solidFill>
              </a:rPr>
              <a:t>. – Гомель: Барк, 2014.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13.	</a:t>
            </a:r>
            <a:r>
              <a:rPr lang="ru-RU" sz="1400" dirty="0" err="1">
                <a:solidFill>
                  <a:schemeClr val="tx1"/>
                </a:solidFill>
              </a:rPr>
              <a:t>Рылюк</a:t>
            </a:r>
            <a:r>
              <a:rPr lang="ru-RU" sz="1400" dirty="0">
                <a:solidFill>
                  <a:schemeClr val="tx1"/>
                </a:solidFill>
              </a:rPr>
              <a:t>, Г.Я. Истоки географических названий Беларуси с основами общей топонимики / Г.Я. </a:t>
            </a:r>
            <a:r>
              <a:rPr lang="ru-RU" sz="1400" dirty="0" err="1">
                <a:solidFill>
                  <a:schemeClr val="tx1"/>
                </a:solidFill>
              </a:rPr>
              <a:t>Рылюк</a:t>
            </a:r>
            <a:r>
              <a:rPr lang="ru-RU" sz="1400" dirty="0">
                <a:solidFill>
                  <a:schemeClr val="tx1"/>
                </a:solidFill>
              </a:rPr>
              <a:t>. – Минск, 1999.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14.	Святое озеро [Электронный ресурс]. – Режим доступа: http://wiki.mogilev.by/index.php/Святое_озеро.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15.	Топонимика родного края [Электронный ресурс]. – Режим доступа: http://mgku.minsk.edu.by/be/main.aspx?guid=44921.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16.	Топонимия Беларуси [Электронный ресурс]. – Режим доступа: https://rogalevblog.wordpress.com/.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17.	</a:t>
            </a:r>
            <a:r>
              <a:rPr lang="ru-RU" sz="1400" dirty="0" err="1">
                <a:solidFill>
                  <a:schemeClr val="tx1"/>
                </a:solidFill>
              </a:rPr>
              <a:t>Яротов</a:t>
            </a:r>
            <a:r>
              <a:rPr lang="ru-RU" sz="1400" dirty="0">
                <a:solidFill>
                  <a:schemeClr val="tx1"/>
                </a:solidFill>
              </a:rPr>
              <a:t>, А.Е. Топонимика Беларуси. Курс лекций. Минск, 2011 [Электронный ресурс]. – Режим доступа: https://elib.bsu.by/bitstream/123456789/38182/1/курс%20лекций%20по%20топонимике%20Беларуси.pdf.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711200" y="296863"/>
            <a:ext cx="107950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 lnSpcReduction="10000"/>
          </a:bodyPr>
          <a:lstStyle>
            <a:lvl1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2pPr>
            <a:lvl3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3pPr>
            <a:lvl4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4pPr>
            <a:lvl5pPr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5pPr>
            <a:lvl6pPr marL="4572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6pPr>
            <a:lvl7pPr marL="9144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7pPr>
            <a:lvl8pPr marL="13716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8pPr>
            <a:lvl9pPr marL="1828800" algn="l" rtl="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defTabSz="914400" fontAlgn="auto">
              <a:spcAft>
                <a:spcPts val="0"/>
              </a:spcAft>
              <a:defRPr/>
            </a:pPr>
            <a:r>
              <a:rPr lang="ru-RU" dirty="0"/>
              <a:t>СПИСОК РЕКОМЕНДУЕМОЙ ЛИТЕРАТУРЫ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Прямоугольник 7"/>
          <p:cNvSpPr>
            <a:spLocks noChangeArrowheads="1"/>
          </p:cNvSpPr>
          <p:nvPr/>
        </p:nvSpPr>
        <p:spPr bwMode="auto">
          <a:xfrm>
            <a:off x="2374900" y="357188"/>
            <a:ext cx="8731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/>
              <a:t>Виды топонимов </a:t>
            </a:r>
            <a:r>
              <a:rPr lang="ru-RU" sz="2800" i="1" dirty="0"/>
              <a:t>(по </a:t>
            </a:r>
            <a:r>
              <a:rPr lang="ru-RU" sz="2800" i="1" dirty="0" err="1">
                <a:latin typeface="Franklin Gothic Book" pitchFamily="34" charset="0"/>
              </a:rPr>
              <a:t>А.В.Суперанской</a:t>
            </a:r>
            <a:r>
              <a:rPr lang="ru-RU" sz="2800" i="1" dirty="0"/>
              <a:t>)</a:t>
            </a:r>
          </a:p>
        </p:txBody>
      </p:sp>
      <p:sp>
        <p:nvSpPr>
          <p:cNvPr id="31746" name="AutoShape 2" descr="Браво, Могилев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31747" name="AutoShape 4" descr="Браво, Могилев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31748" name="Прямоугольник 6"/>
          <p:cNvSpPr>
            <a:spLocks noChangeArrowheads="1"/>
          </p:cNvSpPr>
          <p:nvPr/>
        </p:nvSpPr>
        <p:spPr bwMode="auto">
          <a:xfrm>
            <a:off x="996950" y="5473700"/>
            <a:ext cx="109013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 dirty="0">
                <a:solidFill>
                  <a:srgbClr val="FF0000"/>
                </a:solidFill>
              </a:rPr>
              <a:t>Единообразный подход к классификации топонимов отсутствует, и его появление маловероятно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96951" y="1147763"/>
            <a:ext cx="109013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 dirty="0">
                <a:latin typeface="+mn-lt"/>
                <a:cs typeface="+mn-cs"/>
              </a:rPr>
              <a:t>Выделяют девять типов классификаций: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latin typeface="+mn-lt"/>
                <a:cs typeface="+mn-cs"/>
              </a:rPr>
              <a:t>Классификация имен в связи с именуемым объектом.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latin typeface="+mn-lt"/>
                <a:cs typeface="+mn-cs"/>
              </a:rPr>
              <a:t>Классификация, разграничивающая искусственно созданные и естественно возникшие имена.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latin typeface="+mn-lt"/>
                <a:cs typeface="+mn-cs"/>
              </a:rPr>
              <a:t>Классификация по линии «микро» – «макро».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latin typeface="+mn-lt"/>
                <a:cs typeface="+mn-cs"/>
              </a:rPr>
              <a:t>Структурная классификация имен.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latin typeface="+mn-lt"/>
                <a:cs typeface="+mn-cs"/>
              </a:rPr>
              <a:t>Хронологическая классификация.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latin typeface="+mn-lt"/>
                <a:cs typeface="+mn-cs"/>
              </a:rPr>
              <a:t>Классификация в связи с мотивировкой имен и примыкающая к ней. этимологическая классификация.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latin typeface="+mn-lt"/>
                <a:cs typeface="+mn-cs"/>
              </a:rPr>
              <a:t>Классификация в связи с объемом закрепленных в именах понятий.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latin typeface="+mn-lt"/>
                <a:cs typeface="+mn-cs"/>
              </a:rPr>
              <a:t>Классификация в связи с дихотомией язык – речь.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latin typeface="+mn-lt"/>
                <a:cs typeface="+mn-cs"/>
              </a:rPr>
              <a:t>Стилистическая и эстетическая классификации.</a:t>
            </a:r>
          </a:p>
        </p:txBody>
      </p:sp>
      <p:pic>
        <p:nvPicPr>
          <p:cNvPr id="31750" name="Рисунок 16" descr="images (1)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15088" y="4570413"/>
            <a:ext cx="2857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06138" y="1450770"/>
            <a:ext cx="9010184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8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8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8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544" y="280987"/>
            <a:ext cx="7948658" cy="6333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5188648"/>
      </p:ext>
    </p:extLst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AutoShape 2" descr="Браво, Могилев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32770" name="AutoShape 4" descr="Браво, Могилев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32771" name="Прямоугольник 6"/>
          <p:cNvSpPr>
            <a:spLocks noChangeArrowheads="1"/>
          </p:cNvSpPr>
          <p:nvPr/>
        </p:nvSpPr>
        <p:spPr bwMode="auto">
          <a:xfrm>
            <a:off x="1349375" y="228600"/>
            <a:ext cx="9512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/>
              <a:t>МАКРОТОПОНИМЫ и МИКРОТОПОНИМЫ</a:t>
            </a:r>
          </a:p>
        </p:txBody>
      </p:sp>
      <p:sp>
        <p:nvSpPr>
          <p:cNvPr id="32772" name="Прямоугольник 11"/>
          <p:cNvSpPr>
            <a:spLocks noChangeArrowheads="1"/>
          </p:cNvSpPr>
          <p:nvPr/>
        </p:nvSpPr>
        <p:spPr bwMode="auto">
          <a:xfrm>
            <a:off x="6562725" y="954088"/>
            <a:ext cx="5400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</a:rPr>
              <a:t>Микротопоним </a:t>
            </a:r>
          </a:p>
          <a:p>
            <a:r>
              <a:rPr lang="ru-RU" dirty="0"/>
              <a:t>(от греческого </a:t>
            </a:r>
            <a:r>
              <a:rPr lang="ru-RU" dirty="0" err="1"/>
              <a:t>μίκρος</a:t>
            </a:r>
            <a:r>
              <a:rPr lang="ru-RU" dirty="0"/>
              <a:t> – «малый», </a:t>
            </a:r>
            <a:r>
              <a:rPr lang="ru-RU" dirty="0" err="1"/>
              <a:t>ονομά</a:t>
            </a:r>
            <a:r>
              <a:rPr lang="ru-RU" dirty="0"/>
              <a:t> – «имя») —</a:t>
            </a:r>
            <a:r>
              <a:rPr lang="en-US" dirty="0"/>
              <a:t> </a:t>
            </a:r>
            <a:r>
              <a:rPr lang="ru-RU" dirty="0"/>
              <a:t>географические названия незначительных местных объектов, известных узкому кругу людей.</a:t>
            </a:r>
            <a:r>
              <a:rPr lang="ru-RU" dirty="0">
                <a:latin typeface="Franklin Gothic Book" pitchFamily="34" charset="0"/>
              </a:rPr>
              <a:t> </a:t>
            </a:r>
          </a:p>
        </p:txBody>
      </p:sp>
      <p:sp>
        <p:nvSpPr>
          <p:cNvPr id="32773" name="Прямоугольник 16"/>
          <p:cNvSpPr>
            <a:spLocks noChangeArrowheads="1"/>
          </p:cNvSpPr>
          <p:nvPr/>
        </p:nvSpPr>
        <p:spPr bwMode="auto">
          <a:xfrm>
            <a:off x="1038225" y="933450"/>
            <a:ext cx="5400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 err="1"/>
              <a:t>Макротопо́ним</a:t>
            </a:r>
            <a:r>
              <a:rPr lang="ru-RU" sz="2400" dirty="0"/>
              <a:t> —</a:t>
            </a:r>
            <a:r>
              <a:rPr lang="ru-RU" dirty="0"/>
              <a:t>тип топонима, имя собственное, обозначающее название крупного географического объекта, прежде всего страны или исторической области, провинции.</a:t>
            </a:r>
          </a:p>
        </p:txBody>
      </p:sp>
      <p:pic>
        <p:nvPicPr>
          <p:cNvPr id="32774" name="Рисунок 8" descr="mogilev_1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4263" y="2916238"/>
            <a:ext cx="5024437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6191250" y="2859208"/>
            <a:ext cx="565785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en-US" sz="1650" b="1" i="1" dirty="0" err="1"/>
              <a:t>Неофициальные</a:t>
            </a:r>
            <a:r>
              <a:rPr lang="en-US" sz="1650" b="1" i="1" dirty="0"/>
              <a:t> </a:t>
            </a:r>
            <a:r>
              <a:rPr lang="en-US" sz="1650" b="1" i="1" dirty="0" err="1"/>
              <a:t>урбанонимы</a:t>
            </a:r>
            <a:r>
              <a:rPr lang="en-US" sz="1650" i="1" dirty="0"/>
              <a:t> </a:t>
            </a:r>
            <a:r>
              <a:rPr lang="ru-RU" sz="1650" i="1" dirty="0"/>
              <a:t>– </a:t>
            </a:r>
            <a:r>
              <a:rPr lang="en-US" sz="1650" i="1" dirty="0" err="1"/>
              <a:t>это</a:t>
            </a:r>
            <a:r>
              <a:rPr lang="en-US" sz="1650" i="1" dirty="0"/>
              <a:t> </a:t>
            </a:r>
            <a:r>
              <a:rPr lang="en-US" sz="1650" i="1" dirty="0" err="1"/>
              <a:t>названия</a:t>
            </a:r>
            <a:r>
              <a:rPr lang="en-US" sz="1650" i="1" dirty="0"/>
              <a:t> </a:t>
            </a:r>
            <a:r>
              <a:rPr lang="en-US" sz="1650" i="1" dirty="0" err="1"/>
              <a:t>городских</a:t>
            </a:r>
            <a:r>
              <a:rPr lang="en-US" sz="1650" i="1" dirty="0"/>
              <a:t> </a:t>
            </a:r>
            <a:r>
              <a:rPr lang="en-US" sz="1650" i="1" dirty="0" err="1"/>
              <a:t>реалий</a:t>
            </a:r>
            <a:r>
              <a:rPr lang="en-US" sz="1650" i="1" dirty="0"/>
              <a:t>, </a:t>
            </a:r>
            <a:r>
              <a:rPr lang="en-US" sz="1650" i="1" dirty="0" err="1"/>
              <a:t>которые</a:t>
            </a:r>
            <a:r>
              <a:rPr lang="en-US" sz="1650" i="1" dirty="0"/>
              <a:t> </a:t>
            </a:r>
            <a:r>
              <a:rPr lang="en-US" sz="1650" i="1" dirty="0" err="1"/>
              <a:t>представлены</a:t>
            </a:r>
            <a:r>
              <a:rPr lang="en-US" sz="1650" i="1" dirty="0"/>
              <a:t> в </a:t>
            </a:r>
            <a:r>
              <a:rPr lang="en-US" sz="1650" i="1" dirty="0" err="1"/>
              <a:t>разговорной</a:t>
            </a:r>
            <a:r>
              <a:rPr lang="en-US" sz="1650" i="1" dirty="0"/>
              <a:t> </a:t>
            </a:r>
            <a:r>
              <a:rPr lang="en-US" sz="1650" i="1" dirty="0" err="1"/>
              <a:t>речи</a:t>
            </a:r>
            <a:r>
              <a:rPr lang="en-US" sz="1650" i="1" dirty="0"/>
              <a:t> </a:t>
            </a:r>
            <a:r>
              <a:rPr lang="en-US" sz="1650" i="1" dirty="0" err="1"/>
              <a:t>жителей</a:t>
            </a:r>
            <a:r>
              <a:rPr lang="en-US" sz="1650" i="1" dirty="0"/>
              <a:t> </a:t>
            </a:r>
            <a:r>
              <a:rPr lang="en-US" sz="1650" i="1" dirty="0" err="1"/>
              <a:t>Могилева</a:t>
            </a:r>
            <a:r>
              <a:rPr lang="en-US" sz="1650" i="1" dirty="0"/>
              <a:t>. </a:t>
            </a:r>
            <a:endParaRPr lang="ru-RU" sz="1650" i="1" dirty="0"/>
          </a:p>
          <a:p>
            <a:pPr algn="just"/>
            <a:endParaRPr lang="ru-RU" sz="1650" i="1" dirty="0"/>
          </a:p>
          <a:p>
            <a:pPr algn="just"/>
            <a:r>
              <a:rPr lang="en-US" sz="1600" i="1" dirty="0"/>
              <a:t>В </a:t>
            </a:r>
            <a:r>
              <a:rPr lang="en-US" sz="1600" i="1" dirty="0" err="1"/>
              <a:t>топонимическом</a:t>
            </a:r>
            <a:r>
              <a:rPr lang="en-US" sz="1600" i="1" dirty="0"/>
              <a:t> </a:t>
            </a:r>
            <a:r>
              <a:rPr lang="en-US" sz="1600" i="1" dirty="0" err="1"/>
              <a:t>пространстве</a:t>
            </a:r>
            <a:r>
              <a:rPr lang="en-US" sz="1600" i="1" dirty="0"/>
              <a:t> </a:t>
            </a:r>
            <a:r>
              <a:rPr lang="en-US" sz="1600" i="1" dirty="0" err="1"/>
              <a:t>любого</a:t>
            </a:r>
            <a:r>
              <a:rPr lang="en-US" sz="1600" i="1" dirty="0"/>
              <a:t> </a:t>
            </a:r>
            <a:r>
              <a:rPr lang="en-US" sz="1600" i="1" dirty="0" err="1"/>
              <a:t>современного</a:t>
            </a:r>
            <a:r>
              <a:rPr lang="en-US" sz="1600" i="1" dirty="0"/>
              <a:t> </a:t>
            </a:r>
            <a:r>
              <a:rPr lang="en-US" sz="1600" i="1" dirty="0" err="1"/>
              <a:t>города</a:t>
            </a:r>
            <a:r>
              <a:rPr lang="en-US" sz="1600" i="1" dirty="0"/>
              <a:t> </a:t>
            </a:r>
            <a:r>
              <a:rPr lang="en-US" sz="1600" i="1" dirty="0" err="1"/>
              <a:t>неофициальные</a:t>
            </a:r>
            <a:r>
              <a:rPr lang="en-US" sz="1600" i="1" dirty="0"/>
              <a:t> </a:t>
            </a:r>
            <a:r>
              <a:rPr lang="en-US" sz="1600" i="1" dirty="0" err="1"/>
              <a:t>урбанонимы</a:t>
            </a:r>
            <a:r>
              <a:rPr lang="en-US" sz="1600" i="1" dirty="0"/>
              <a:t> </a:t>
            </a:r>
            <a:r>
              <a:rPr lang="en-US" sz="1600" i="1" dirty="0" err="1"/>
              <a:t>занимают</a:t>
            </a:r>
            <a:r>
              <a:rPr lang="en-US" sz="1600" i="1" dirty="0"/>
              <a:t> </a:t>
            </a:r>
            <a:r>
              <a:rPr lang="en-US" sz="1600" i="1" dirty="0" err="1"/>
              <a:t>особое</a:t>
            </a:r>
            <a:r>
              <a:rPr lang="en-US" sz="1600" i="1" dirty="0"/>
              <a:t> </a:t>
            </a:r>
            <a:r>
              <a:rPr lang="en-US" sz="1600" i="1" dirty="0" err="1"/>
              <a:t>место</a:t>
            </a:r>
            <a:r>
              <a:rPr lang="en-US" sz="1600" i="1" dirty="0"/>
              <a:t>, </a:t>
            </a:r>
            <a:r>
              <a:rPr lang="en-US" sz="1600" i="1" dirty="0" err="1"/>
              <a:t>так</a:t>
            </a:r>
            <a:r>
              <a:rPr lang="en-US" sz="1600" i="1" dirty="0"/>
              <a:t> </a:t>
            </a:r>
            <a:r>
              <a:rPr lang="en-US" sz="1600" i="1" dirty="0" err="1"/>
              <a:t>как</a:t>
            </a:r>
            <a:r>
              <a:rPr lang="en-US" sz="1600" i="1" dirty="0"/>
              <a:t> </a:t>
            </a:r>
            <a:r>
              <a:rPr lang="en-US" sz="1600" i="1" dirty="0" err="1"/>
              <a:t>позволяют</a:t>
            </a:r>
            <a:r>
              <a:rPr lang="en-US" sz="1600" i="1" dirty="0"/>
              <a:t> </a:t>
            </a:r>
            <a:r>
              <a:rPr lang="en-US" sz="1600" i="1" dirty="0" err="1"/>
              <a:t>горожанам</a:t>
            </a:r>
            <a:r>
              <a:rPr lang="en-US" sz="1600" i="1" dirty="0"/>
              <a:t> </a:t>
            </a:r>
            <a:r>
              <a:rPr lang="en-US" sz="1600" i="1" dirty="0" err="1"/>
              <a:t>комфортно</a:t>
            </a:r>
            <a:r>
              <a:rPr lang="en-US" sz="1600" i="1" dirty="0"/>
              <a:t> </a:t>
            </a:r>
            <a:r>
              <a:rPr lang="en-US" sz="1600" i="1" dirty="0" err="1"/>
              <a:t>чувствовать</a:t>
            </a:r>
            <a:r>
              <a:rPr lang="en-US" sz="1600" i="1" dirty="0"/>
              <a:t> </a:t>
            </a:r>
            <a:r>
              <a:rPr lang="en-US" sz="1600" i="1" dirty="0" err="1"/>
              <a:t>себя</a:t>
            </a:r>
            <a:r>
              <a:rPr lang="en-US" sz="1600" i="1" dirty="0"/>
              <a:t> в </a:t>
            </a:r>
            <a:r>
              <a:rPr lang="en-US" sz="1600" i="1" dirty="0" err="1"/>
              <a:t>пространстве</a:t>
            </a:r>
            <a:r>
              <a:rPr lang="en-US" sz="1600" i="1" dirty="0"/>
              <a:t>, </a:t>
            </a:r>
            <a:r>
              <a:rPr lang="en-US" sz="1600" i="1" dirty="0" err="1"/>
              <a:t>выполняя</a:t>
            </a:r>
            <a:r>
              <a:rPr lang="en-US" sz="1600" i="1" dirty="0"/>
              <a:t> </a:t>
            </a:r>
            <a:r>
              <a:rPr lang="en-US" sz="1600" i="1" dirty="0" err="1"/>
              <a:t>функцию</a:t>
            </a:r>
            <a:r>
              <a:rPr lang="en-US" sz="1600" i="1" dirty="0"/>
              <a:t> </a:t>
            </a:r>
            <a:r>
              <a:rPr lang="en-US" sz="1600" i="1" dirty="0" err="1"/>
              <a:t>ориентиров</a:t>
            </a:r>
            <a:r>
              <a:rPr lang="en-US" sz="1600" i="1" dirty="0"/>
              <a:t>, </a:t>
            </a:r>
            <a:r>
              <a:rPr lang="en-US" sz="1600" i="1" dirty="0" err="1"/>
              <a:t>отражают</a:t>
            </a:r>
            <a:r>
              <a:rPr lang="en-US" sz="1600" i="1" dirty="0"/>
              <a:t> </a:t>
            </a:r>
            <a:r>
              <a:rPr lang="en-US" sz="1600" i="1" dirty="0" err="1"/>
              <a:t>историю</a:t>
            </a:r>
            <a:r>
              <a:rPr lang="en-US" sz="1600" i="1" dirty="0"/>
              <a:t> </a:t>
            </a:r>
            <a:r>
              <a:rPr lang="en-US" sz="1600" i="1" dirty="0" err="1"/>
              <a:t>конкретного</a:t>
            </a:r>
            <a:r>
              <a:rPr lang="en-US" sz="1600" i="1" dirty="0"/>
              <a:t> </a:t>
            </a:r>
            <a:r>
              <a:rPr lang="en-US" sz="1600" i="1" dirty="0" err="1"/>
              <a:t>города</a:t>
            </a:r>
            <a:r>
              <a:rPr lang="en-US" sz="1600" i="1" dirty="0"/>
              <a:t>, </a:t>
            </a:r>
            <a:r>
              <a:rPr lang="en-US" sz="1600" i="1" dirty="0" err="1"/>
              <a:t>формируют</a:t>
            </a:r>
            <a:r>
              <a:rPr lang="en-US" sz="1600" i="1" dirty="0"/>
              <a:t> </a:t>
            </a:r>
            <a:r>
              <a:rPr lang="en-US" sz="1600" i="1" dirty="0" err="1"/>
              <a:t>его</a:t>
            </a:r>
            <a:r>
              <a:rPr lang="en-US" sz="1600" i="1" dirty="0"/>
              <a:t> </a:t>
            </a:r>
            <a:r>
              <a:rPr lang="en-US" sz="1600" i="1" dirty="0" err="1"/>
              <a:t>культурный</a:t>
            </a:r>
            <a:r>
              <a:rPr lang="en-US" sz="1600" i="1" dirty="0"/>
              <a:t> </a:t>
            </a:r>
            <a:r>
              <a:rPr lang="en-US" sz="1600" i="1" dirty="0" err="1"/>
              <a:t>облик</a:t>
            </a:r>
            <a:r>
              <a:rPr lang="en-US" sz="1600" i="1" dirty="0"/>
              <a:t>, </a:t>
            </a:r>
            <a:r>
              <a:rPr lang="en-US" sz="1600" i="1" dirty="0" err="1"/>
              <a:t>передают</a:t>
            </a:r>
            <a:r>
              <a:rPr lang="en-US" sz="1600" i="1" dirty="0"/>
              <a:t> </a:t>
            </a:r>
            <a:r>
              <a:rPr lang="en-US" sz="1600" i="1" dirty="0" err="1"/>
              <a:t>творчество</a:t>
            </a:r>
            <a:r>
              <a:rPr lang="en-US" sz="1600" i="1" dirty="0"/>
              <a:t> </a:t>
            </a:r>
            <a:r>
              <a:rPr lang="en-US" sz="1600" i="1" dirty="0" err="1"/>
              <a:t>жителей</a:t>
            </a:r>
            <a:r>
              <a:rPr lang="en-US" sz="1600" i="1" dirty="0"/>
              <a:t>, </a:t>
            </a:r>
            <a:r>
              <a:rPr lang="en-US" sz="1600" i="1" dirty="0" err="1"/>
              <a:t>принимающих</a:t>
            </a:r>
            <a:r>
              <a:rPr lang="en-US" sz="1600" i="1" dirty="0"/>
              <a:t> </a:t>
            </a:r>
            <a:r>
              <a:rPr lang="en-US" sz="1600" i="1" dirty="0" err="1"/>
              <a:t>активное</a:t>
            </a:r>
            <a:r>
              <a:rPr lang="en-US" sz="1600" i="1" dirty="0"/>
              <a:t> </a:t>
            </a:r>
            <a:r>
              <a:rPr lang="en-US" sz="1600" i="1" dirty="0" err="1"/>
              <a:t>участие</a:t>
            </a:r>
            <a:r>
              <a:rPr lang="en-US" sz="1600" i="1" dirty="0"/>
              <a:t> в </a:t>
            </a:r>
            <a:r>
              <a:rPr lang="en-US" sz="1600" i="1" dirty="0" err="1"/>
              <a:t>наименовании</a:t>
            </a:r>
            <a:r>
              <a:rPr lang="en-US" sz="1600" i="1" dirty="0"/>
              <a:t> </a:t>
            </a:r>
            <a:r>
              <a:rPr lang="en-US" sz="1600" i="1" dirty="0" err="1"/>
              <a:t>различных</a:t>
            </a:r>
            <a:r>
              <a:rPr lang="en-US" sz="1600" i="1" dirty="0"/>
              <a:t> </a:t>
            </a:r>
            <a:r>
              <a:rPr lang="en-US" sz="1600" i="1" dirty="0" err="1"/>
              <a:t>городских</a:t>
            </a:r>
            <a:r>
              <a:rPr lang="en-US" sz="1600" i="1" dirty="0"/>
              <a:t> </a:t>
            </a:r>
            <a:r>
              <a:rPr lang="en-US" sz="1600" i="1" dirty="0" err="1"/>
              <a:t>объектов</a:t>
            </a:r>
            <a:r>
              <a:rPr lang="en-US" sz="1600" i="1" dirty="0"/>
              <a:t>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AutoShape 2" descr="Браво, Могилев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33794" name="AutoShape 4" descr="Браво, Могилев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33795" name="Прямоугольник 6"/>
          <p:cNvSpPr>
            <a:spLocks noChangeArrowheads="1"/>
          </p:cNvSpPr>
          <p:nvPr/>
        </p:nvSpPr>
        <p:spPr bwMode="auto">
          <a:xfrm>
            <a:off x="4619625" y="228600"/>
            <a:ext cx="2706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 dirty="0"/>
              <a:t>ГИДРОНИМЫ</a:t>
            </a:r>
          </a:p>
        </p:txBody>
      </p:sp>
      <p:sp>
        <p:nvSpPr>
          <p:cNvPr id="33796" name="Прямоугольник 9"/>
          <p:cNvSpPr>
            <a:spLocks noChangeArrowheads="1"/>
          </p:cNvSpPr>
          <p:nvPr/>
        </p:nvSpPr>
        <p:spPr bwMode="auto">
          <a:xfrm>
            <a:off x="795338" y="1006475"/>
            <a:ext cx="1105852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 b="1" dirty="0"/>
              <a:t>Гидронимы</a:t>
            </a:r>
            <a:r>
              <a:rPr lang="ru-RU" dirty="0"/>
              <a:t> (от греческого </a:t>
            </a:r>
            <a:r>
              <a:rPr lang="ru-RU" dirty="0" err="1"/>
              <a:t>ύδωρ</a:t>
            </a:r>
            <a:r>
              <a:rPr lang="ru-RU" dirty="0"/>
              <a:t> – «вода», </a:t>
            </a:r>
            <a:r>
              <a:rPr lang="ru-RU" dirty="0" err="1"/>
              <a:t>ονομά</a:t>
            </a:r>
            <a:r>
              <a:rPr lang="ru-RU" dirty="0"/>
              <a:t> – «имя») – класс топонимов, который включает в себя названия всех водных объектов – рек, ручьев, источников, колодцев, прудов, озер, океанов и их частей (морей, заливов, проливов).</a:t>
            </a:r>
          </a:p>
        </p:txBody>
      </p:sp>
      <p:sp>
        <p:nvSpPr>
          <p:cNvPr id="33801" name="Прямоугольник 16"/>
          <p:cNvSpPr>
            <a:spLocks noChangeArrowheads="1"/>
          </p:cNvSpPr>
          <p:nvPr/>
        </p:nvSpPr>
        <p:spPr bwMode="auto">
          <a:xfrm>
            <a:off x="3897313" y="2022475"/>
            <a:ext cx="394493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e-BY" sz="2800" dirty="0">
                <a:solidFill>
                  <a:srgbClr val="000000"/>
                </a:solidFill>
                <a:latin typeface="Franklin Gothic Book" pitchFamily="34" charset="0"/>
              </a:rPr>
              <a:t>Подклассы гидронимов</a:t>
            </a:r>
            <a:r>
              <a:rPr lang="be-BY" dirty="0">
                <a:solidFill>
                  <a:srgbClr val="000000"/>
                </a:solidFill>
                <a:latin typeface="Franklin Gothic Book" pitchFamily="34" charset="0"/>
              </a:rPr>
              <a:t>: </a:t>
            </a:r>
            <a:endParaRPr lang="ru-RU" dirty="0">
              <a:solidFill>
                <a:srgbClr val="000000"/>
              </a:solidFill>
              <a:latin typeface="Franklin Gothic Book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611775"/>
              </p:ext>
            </p:extLst>
          </p:nvPr>
        </p:nvGraphicFramePr>
        <p:xfrm>
          <a:off x="983950" y="2544763"/>
          <a:ext cx="10800000" cy="4051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72000">
                <a:tc>
                  <a:txBody>
                    <a:bodyPr/>
                    <a:lstStyle/>
                    <a:p>
                      <a:r>
                        <a:rPr lang="ru-RU" sz="1700" b="1" dirty="0" err="1">
                          <a:solidFill>
                            <a:srgbClr val="000000"/>
                          </a:solidFill>
                        </a:rPr>
                        <a:t>Потамонимы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  <a:p>
                      <a:r>
                        <a:rPr lang="ru-RU" sz="1700" dirty="0">
                          <a:solidFill>
                            <a:srgbClr val="000000"/>
                          </a:solidFill>
                        </a:rPr>
                        <a:t>(от греческого π</a:t>
                      </a:r>
                      <a:r>
                        <a:rPr lang="ru-RU" sz="1700" dirty="0" err="1">
                          <a:solidFill>
                            <a:srgbClr val="000000"/>
                          </a:solidFill>
                        </a:rPr>
                        <a:t>οτ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</a:rPr>
                        <a:t>αμός – «река», ονομά – «имя») – названия рек, ручьев.</a:t>
                      </a:r>
                      <a:endParaRPr lang="ru-RU" sz="1700" dirty="0"/>
                    </a:p>
                    <a:p>
                      <a:pPr algn="l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b="1" dirty="0" err="1">
                          <a:solidFill>
                            <a:srgbClr val="000000"/>
                          </a:solidFill>
                        </a:rPr>
                        <a:t>Океанонимы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  <a:p>
                      <a:r>
                        <a:rPr lang="ru-RU" sz="1700" dirty="0">
                          <a:solidFill>
                            <a:srgbClr val="000000"/>
                          </a:solidFill>
                        </a:rPr>
                        <a:t>(от греческого </a:t>
                      </a:r>
                      <a:r>
                        <a:rPr lang="ru-RU" sz="1700" dirty="0" err="1">
                          <a:solidFill>
                            <a:srgbClr val="000000"/>
                          </a:solidFill>
                        </a:rPr>
                        <a:t>Ωκε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</a:rPr>
                        <a:t>ανος – «бог Океан, беспредельное море», ονομά – «имя») - названия океанов.</a:t>
                      </a:r>
                      <a:endParaRPr lang="ru-RU" sz="1700" dirty="0"/>
                    </a:p>
                    <a:p>
                      <a:pPr algn="l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r>
                        <a:rPr lang="ru-RU" sz="1700" b="1" dirty="0" err="1">
                          <a:solidFill>
                            <a:srgbClr val="000000"/>
                          </a:solidFill>
                        </a:rPr>
                        <a:t>Лимнонимы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</a:rPr>
                        <a:t> </a:t>
                      </a:r>
                    </a:p>
                    <a:p>
                      <a:r>
                        <a:rPr lang="ru-RU" sz="1700" dirty="0">
                          <a:solidFill>
                            <a:srgbClr val="000000"/>
                          </a:solidFill>
                        </a:rPr>
                        <a:t>(от греческого </a:t>
                      </a:r>
                      <a:r>
                        <a:rPr lang="ru-RU" sz="1700" dirty="0" err="1">
                          <a:solidFill>
                            <a:srgbClr val="000000"/>
                          </a:solidFill>
                        </a:rPr>
                        <a:t>λίμνή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</a:rPr>
                        <a:t> –</a:t>
                      </a:r>
                    </a:p>
                    <a:p>
                      <a:r>
                        <a:rPr lang="ru-RU" sz="1700" dirty="0">
                          <a:solidFill>
                            <a:srgbClr val="000000"/>
                          </a:solidFill>
                        </a:rPr>
                        <a:t>«озеро», </a:t>
                      </a:r>
                      <a:r>
                        <a:rPr lang="ru-RU" sz="1700" dirty="0" err="1">
                          <a:solidFill>
                            <a:srgbClr val="000000"/>
                          </a:solidFill>
                        </a:rPr>
                        <a:t>ονομά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</a:rPr>
                        <a:t> – «имя») – </a:t>
                      </a:r>
                    </a:p>
                    <a:p>
                      <a:r>
                        <a:rPr lang="ru-RU" sz="1700" dirty="0">
                          <a:solidFill>
                            <a:srgbClr val="000000"/>
                          </a:solidFill>
                        </a:rPr>
                        <a:t>вид гидронимов, который включает в себя названия озер, прудов, водохранилищ.</a:t>
                      </a:r>
                      <a:endParaRPr lang="ru-RU" sz="1700" dirty="0"/>
                    </a:p>
                    <a:p>
                      <a:pPr algn="l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b="1" dirty="0" err="1"/>
                        <a:t>Пелагонимы</a:t>
                      </a:r>
                      <a:r>
                        <a:rPr lang="ru-RU" sz="1700" dirty="0"/>
                        <a:t> </a:t>
                      </a:r>
                    </a:p>
                    <a:p>
                      <a:r>
                        <a:rPr lang="ru-RU" sz="1700" dirty="0"/>
                        <a:t>(от греческого π</a:t>
                      </a:r>
                      <a:r>
                        <a:rPr lang="ru-RU" sz="1700" dirty="0" err="1"/>
                        <a:t>έλ</a:t>
                      </a:r>
                      <a:r>
                        <a:rPr lang="ru-RU" sz="1700" dirty="0"/>
                        <a:t>αγος –</a:t>
                      </a:r>
                    </a:p>
                    <a:p>
                      <a:r>
                        <a:rPr lang="ru-RU" sz="1700" dirty="0"/>
                        <a:t>«море», </a:t>
                      </a:r>
                      <a:r>
                        <a:rPr lang="ru-RU" sz="1700" dirty="0" err="1"/>
                        <a:t>ονομά</a:t>
                      </a:r>
                      <a:r>
                        <a:rPr lang="ru-RU" sz="1700" dirty="0"/>
                        <a:t> – «имя») </a:t>
                      </a:r>
                      <a:r>
                        <a:rPr lang="ru-RU" sz="1700" dirty="0">
                          <a:solidFill>
                            <a:srgbClr val="000000"/>
                          </a:solidFill>
                        </a:rPr>
                        <a:t>–</a:t>
                      </a:r>
                    </a:p>
                    <a:p>
                      <a:r>
                        <a:rPr lang="ru-RU" sz="17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ru-RU" sz="1700" dirty="0"/>
                        <a:t>вид гидронимов, </a:t>
                      </a:r>
                    </a:p>
                    <a:p>
                      <a:r>
                        <a:rPr lang="ru-RU" sz="1700" dirty="0"/>
                        <a:t>включающий названия</a:t>
                      </a:r>
                    </a:p>
                    <a:p>
                      <a:r>
                        <a:rPr lang="ru-RU" sz="1700" dirty="0"/>
                        <a:t>морей или других частей</a:t>
                      </a:r>
                    </a:p>
                    <a:p>
                      <a:r>
                        <a:rPr lang="ru-RU" sz="1700" dirty="0"/>
                        <a:t> океана (залива, течения и т.д.).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3841750" y="2571750"/>
            <a:ext cx="7963538" cy="3863975"/>
            <a:chOff x="3841750" y="2571750"/>
            <a:chExt cx="7963538" cy="3863975"/>
          </a:xfrm>
        </p:grpSpPr>
        <p:pic>
          <p:nvPicPr>
            <p:cNvPr id="17" name="Рисунок 19" descr="i.jpg"/>
            <p:cNvPicPr>
              <a:picLocks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49688" y="4635500"/>
              <a:ext cx="2519362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Рисунок 18" descr="mogilev_33.jpg"/>
            <p:cNvPicPr>
              <a:picLocks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1750" y="2584225"/>
              <a:ext cx="2520950" cy="180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Рисунок 20" descr="depositphotos_8470542-stock-photo-blue-ocean-wave.jpg"/>
            <p:cNvPicPr>
              <a:picLocks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277350" y="2571750"/>
              <a:ext cx="252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Рисунок 21" descr="image770x420cropped.jpg"/>
            <p:cNvPicPr>
              <a:picLocks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285288" y="4632324"/>
              <a:ext cx="252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Уголки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2555</TotalTime>
  <Words>5463</Words>
  <Application>Microsoft Office PowerPoint</Application>
  <PresentationFormat>Широкоэкранный</PresentationFormat>
  <Paragraphs>302</Paragraphs>
  <Slides>71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71</vt:i4>
      </vt:variant>
    </vt:vector>
  </HeadingPairs>
  <TitlesOfParts>
    <vt:vector size="77" baseType="lpstr">
      <vt:lpstr>Arial</vt:lpstr>
      <vt:lpstr>Calibri</vt:lpstr>
      <vt:lpstr>Franklin Gothic Book</vt:lpstr>
      <vt:lpstr>Times New Roman</vt:lpstr>
      <vt:lpstr>Уголки</vt:lpstr>
      <vt:lpstr>Тема Office</vt:lpstr>
      <vt:lpstr>Главное управление по образованию Могилевского облисполкома Учреждение образования «Могилевский государственный профессиональный лицей № 7»</vt:lpstr>
      <vt:lpstr>Авторский коллектив:</vt:lpstr>
      <vt:lpstr>ВВЕДЕНИЕ</vt:lpstr>
      <vt:lpstr>Теоретическая часть</vt:lpstr>
      <vt:lpstr>Сустрэў я нядаўна Душу Магілёва у парку, ля сходаў, ад часу рудых. Была яна ў сціплай сукні паркалёвай, - ціхмяная, юная,  як і заўжды.   У адказ на вітанні кіўнула стамлёна, ды раптам скрывіліся вусны яе: - Скажыце,  чаму вы такія шалёныя? Чаго вам у гэтым жыцці не стае?   Маўчаў я, ў разгубе камячыў насоўку і ўрэшце не вытрамаў,  загаварыў… Мы з ёй развіталіся только на золку –  даўнінныя, скутыя доляй сябры…  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Практическая часть</vt:lpstr>
      <vt:lpstr>Ойконим (астионим)</vt:lpstr>
      <vt:lpstr>Презентация PowerPoint</vt:lpstr>
      <vt:lpstr>Название города могилевчане связывают с историей о «Могиле Льва» и легендарном Машеке. Грозном разбойнике, имевшем прозвище «лев» за свою нечеловеческую силу, однако павшем жертвой большой любви.  Народный поэт Беларуси Янка Купала воспел народное предание в поэме «Магіла Льва».</vt:lpstr>
      <vt:lpstr>Заслуживает внимания версия, возводящая название города к имени человека по имени Могила (быть может, он был великим воином, а может грозным разбойником, как Машека). Эту мысль подтверждает наличие в названии города суффикса принадлежности «-ев».   Согласно еще одному предположению название города восходит еще к дославянскому населению наших земель. Так в финно-угорских языках сочетание «магий» + «ляй» может означать «горы возле воды». Последнее представляется весьма правдоподобным, ведь наш город возник на высоком холме у слияния Дубровенки с могучим Днепром. </vt:lpstr>
      <vt:lpstr>Гидроним (потамоним)</vt:lpstr>
      <vt:lpstr>МОГИЛЕВ – ГОРОД НА ДНЕПРЕ</vt:lpstr>
      <vt:lpstr>Презентация PowerPoint</vt:lpstr>
      <vt:lpstr>Значимые объекты Октябрьского района</vt:lpstr>
      <vt:lpstr>Первая ледовая арена в Могилевской области. Введен в эксплуатацию в 2000 году. При вместимости трибун в 3048 посадочных мест, удерживает лидерство среди всех ледовых площадок Беларуси по посещаемости зрителями хоккейных матчей.</vt:lpstr>
      <vt:lpstr>Урбаноним (годоним)</vt:lpstr>
      <vt:lpstr>Улица Гагарина (старое название — Лагерная) располагается в южной части города в Заднепровском жилом районе. Протяженность улицы 1680 м от проспекта Пушкина до площади Гагарина. Названа в 1961 году в честь Гагарина Ю.А.</vt:lpstr>
      <vt:lpstr>Презентация PowerPoint</vt:lpstr>
      <vt:lpstr>Урбаноним (годоним)</vt:lpstr>
      <vt:lpstr>Первоначальное название Оршанское шоссе.  В 1978 году получил нынешнее название.   Ориентирован с юго-запада на северо-восток. Является продолжением проспекта Димитрова, начинается от путепровода через железнодорожные пути, с севера примыкают улицы Полтавская и Автозаводская, с юга начинается Чаусское шоссе. За пределами города переходит в трассу Р96.  Длина проспекта составляет около 2,7 км.  Формирование современного облика проспекта началось в 1970-е гг. </vt:lpstr>
      <vt:lpstr>МНОГОФУНКЦИОНАЛЬНЫЙ СПОРТИВНЫЙ КОМПЛЕКС</vt:lpstr>
      <vt:lpstr>Презентация PowerPoint</vt:lpstr>
      <vt:lpstr>появилась в Могилеве недавно, она находится в Заднепровье или, как говорят горожане, «на Фатина», там, где строятся новые многоэтажные дома вдоль залива на Днепре.   В книгах, посвященных обороне Могилева, можно встретить фамилию Златоустовский. Майор Златоустовский Геннадий Иванович служил начальником штаба 747-го стрелкового полка 172-й стрелковой дивизии.</vt:lpstr>
      <vt:lpstr>создан на базе УО «Могилёвский государственный профессиональный лицей №7» по инициативе и поддержке Управления образования Могилёвского облисполкома. Торжественное открытие состоялось 29 октября 2010 года.</vt:lpstr>
      <vt:lpstr>Презентация PowerPoint</vt:lpstr>
      <vt:lpstr>Презентация PowerPoint</vt:lpstr>
      <vt:lpstr>Крупнейший в Европе комплекс по изготовлению полиэтилентерефталата, полиэфирных волокон и технических нитей.</vt:lpstr>
      <vt:lpstr>Урбаноним (годоним)</vt:lpstr>
      <vt:lpstr>назван в 1967 в честь О. Ю. Шмидта. Протяжённость 4984 м, от моста на пересечении улицы Челюскинцев с улицей Космонавтов до мусороперерабатывающего завода. Одна из главных транспортных магистралей. Проспект начал формироваться в 1960-е годы, когда по ген. плану 1967-70 началась комплексная застройка южной окраины города (быв. Луполовское предместье) 5-, 9-этажными, преимущественно жилыми, домами. На месте бывшего Луполовского лагеря смерти создан мемориальный комплекс. </vt:lpstr>
      <vt:lpstr>является крупнейшим в Беларуси производителем молочной продукции. Всего компания производит более 250 </vt:lpstr>
      <vt:lpstr>Презентация PowerPoint</vt:lpstr>
      <vt:lpstr>Презентация PowerPoint</vt:lpstr>
      <vt:lpstr>Одно из старейших машиностроительных предприятий Республики Беларусь. Официальное открытие состоялось 9 июля 1935 года. </vt:lpstr>
      <vt:lpstr>В могиле захоронены 68 человек, погибших в июле-августе 1944 г. при освобождении Могилева от немецко-фашистских захватчиков. </vt:lpstr>
      <vt:lpstr>Презентация PowerPoint</vt:lpstr>
      <vt:lpstr>УЛИЦА АВТОЗАВОДСКАЯ </vt:lpstr>
      <vt:lpstr>ФУНДАМЕНТ ТРОИЦКОЙ ЦЕРКВИ  (город Могилев, проспект Пушкинский) </vt:lpstr>
      <vt:lpstr>Урбаноним (годоним)</vt:lpstr>
      <vt:lpstr>ПРОСПЕКТ ПУШКИНСКИЙ</vt:lpstr>
      <vt:lpstr>ХРАМ КАЗАНСКОЙ ИКОНЫ БОЖИЕЙ МАТЕРИ (город Могилев, улица Алтайская) </vt:lpstr>
      <vt:lpstr>Урбаноним (хороним)</vt:lpstr>
      <vt:lpstr>Презентация PowerPoint</vt:lpstr>
      <vt:lpstr>Гидроним (лимноним)</vt:lpstr>
      <vt:lpstr>СВЯТОЕ ОЗЕРО</vt:lpstr>
      <vt:lpstr> СПАСО-ПРЕОБРАЖЕНСКИЙ КАФЕДРАЛЬНЫЙ СОБОР  (город Могилев, улица Габровская, 35) </vt:lpstr>
      <vt:lpstr>Презентация PowerPoint</vt:lpstr>
      <vt:lpstr>УЛИЦА ГАБРОВСКАЯ </vt:lpstr>
      <vt:lpstr>Урбаноним  (годоним)</vt:lpstr>
      <vt:lpstr>ХРАМ СВЯТЫХ ПРАВЕДНЫХ ИОАКИМА И АННЫ (город Могилев, улица Чаусское шоссе, 1) </vt:lpstr>
      <vt:lpstr>Создан в 1982 году на месте расположения в 1941 году штаба Западного фронта. Находится в 1-м километре восточнее автозавода имени Кирова, у шоссе Могилев — Чаусы, в лесу.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Мемориальный комплекс по проекту архитектора       Н.Янчика был открыт на месте Луполовского лагеря смерти (шталаг № 813), созданного немецко-фашистскими оккупантами осенью 1941 г.</vt:lpstr>
      <vt:lpstr> ЛУПОЛОВО — старинное название Заднепровской части города МОГИЛЕВ. В настоящее время ни на одной могилевской карте, ни в одной официальной бумаге не встретишь слово «Луполово», но оно относительно часто используется местными жителями. Название посада (предместья) «Луполово» очень древнее. С одной стороны, в этом месте жили преимущественно кожевники, которые «лупили шкуру с животных», поэтому, скорее всего, позже место их проживания трансформировалось в название «Луполово».</vt:lpstr>
      <vt:lpstr>Презентация PowerPoint</vt:lpstr>
      <vt:lpstr>открыли в Могилёве на одноименной улице. Торжественное мероприятие приурочили к памятной дате — 75-летию героической обороны города.</vt:lpstr>
      <vt:lpstr>Презентация PowerPoint</vt:lpstr>
      <vt:lpstr>1. Басик, С.Н. Общая топонимика: Учебное пособие для студентов географического факультета / С.Н. Басик. – Мн.: БГУ, 2006. 2. Воробьева Т.С. Неофициальные урбанонимы как часть топонимического пространства современного города (на примере города Могилева) https://libr.msu.by/bitstream/123456789/8077/1/1619s.pdf 3. Дняпроўскія хвалі. Магілёўшчына літаратурная. – Магілёў, 1993. 4. Зазуля, Л.В. Топонимы, их классификация и виды. https://pgu.ru/upload/iblock/c77/Pages-from-CH._04_130-ekz_35.pdf 5. Басик С.Н. Общая топонимика. https://elib.bsu.by/bitstream/123456789/37983/1/%D0%9E%D0%B1%D1%89%D0%B0%D1%8F%20%D1%82%D0%BE%D0%BF%D0%BE%D0%BD%D0%B8%D0%BC%D0%B8%D0%BA%D0%B0_%D0%BA%D1%83%D1%80%D1%81%20%D0%BB%D0%B5%D0%BA%D1%86%D0%B8%D0%B9.pdf 6. Луполовский лагерь смерти [Электронный ресурс]. – Режим доступа: https://mogilew.by/histor/188500-lupolovskiy-lager-smerti.html.  7. Могилев: улицы [Электронный ресурс]. – Режим доступа: https://streets.mogilev.by/.  8. Музей профессионально-технического образования Республики Беларусь [Электронный ресурс]. – Режим доступа: http://mogilev-region.edu.by/main.aspx?guid=1961.  9. Почему Могилев называют Могилевом? 7 версий происхождения названия города Могилев [Электронный ресурс]. – Режим доступа: https://masheka.by/mogilev_life/3318-pochemu-mogilev-nazyvajut-mogilevom-7-versij-proishozhdenija-nazvanija-goroda-mogilev.html.  10. Происхождение названия Днепр [Электронный ресурс]. – Режим доступа: https://lexicography.online/etymology/д/днепр.  11. Рогалев, А.Ф. Географические названия в калейдоскопе времён. – 2-е изд. / А.Ф. Рогалев. – Гомель: Барк, 2011. 12. Рогалев, А.Ф. Этнические и географические названия как источник для изучения истории Беларуси / А.Ф. Рогалев. – Гомель: Барк, 2014. 13. Рылюк, Г.Я. Истоки географических названий Беларуси с основами общей топонимики / Г.Я. Рылюк. – Минск, 1999. 14. Святое озеро [Электронный ресурс]. – Режим доступа: http://wiki.mogilev.by/index.php/Святое_озеро.  15. Топонимика родного края [Электронный ресурс]. – Режим доступа: http://mgku.minsk.edu.by/be/main.aspx?guid=44921.  16. Топонимия Беларуси [Электронный ресурс]. – Режим доступа: https://rogalevblog.wordpress.com/.  17. Яротов, А.Е. Топонимика Беларуси. Курс лекций. Минск, 2011 [Электронный ресурс]. – Режим доступа: https://elib.bsu.by/bitstream/123456789/38182/1/курс%20лекций%20по%20топонимике%20Беларуси.pdf.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308</cp:revision>
  <cp:lastPrinted>2021-04-27T12:24:37Z</cp:lastPrinted>
  <dcterms:created xsi:type="dcterms:W3CDTF">2021-03-21T08:10:46Z</dcterms:created>
  <dcterms:modified xsi:type="dcterms:W3CDTF">2021-04-27T13:21:59Z</dcterms:modified>
</cp:coreProperties>
</file>